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Ubuntu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3hcnqQyO6ayL6n7xBwBJYmtJZ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46" y="18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ae7f88c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72ae7f88c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2ae7f88c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72ae7f88c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2ae7f88ce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72ae7f88ce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2ae7f88ce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72ae7f88ce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292cff10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7292cff10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292cff100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292cff100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2ae7f88ce_9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wtf les numeros de diapo en milieu de page XDD mdddr j'avoue wtf ces trucs</a:t>
            </a:r>
            <a:endParaRPr/>
          </a:p>
        </p:txBody>
      </p:sp>
      <p:sp>
        <p:nvSpPr>
          <p:cNvPr id="390" name="Google Shape;390;g72ae7f88ce_9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2ae7f88ce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72ae7f88ce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2ae7f88ce_1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2ae7f88ce_1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2ae7f88ce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okii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DIego arrive normalement:)</a:t>
            </a:r>
            <a:endParaRPr/>
          </a:p>
        </p:txBody>
      </p:sp>
      <p:sp>
        <p:nvSpPr>
          <p:cNvPr id="95" name="Google Shape;95;g72ae7f88ce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2ae7f88ce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2ae7f88ce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 dec karlouche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2ae7f88ce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72ae7f88ce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ae7f88c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72ae7f88c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292cff10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 es tu pigeon anonyme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7292cff10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292cff100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292cff100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292cff100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7292cff100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11" name="Google Shape;11;p13"/>
          <p:cNvSpPr txBox="1"/>
          <p:nvPr/>
        </p:nvSpPr>
        <p:spPr>
          <a:xfrm>
            <a:off x="17036575" y="9595775"/>
            <a:ext cx="96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2ae7f88ce_2_0"/>
          <p:cNvSpPr/>
          <p:nvPr/>
        </p:nvSpPr>
        <p:spPr>
          <a:xfrm>
            <a:off x="380616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72ae7f88ce_2_0"/>
          <p:cNvSpPr/>
          <p:nvPr/>
        </p:nvSpPr>
        <p:spPr>
          <a:xfrm>
            <a:off x="1040778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72ae7f88ce_2_0"/>
          <p:cNvSpPr txBox="1"/>
          <p:nvPr/>
        </p:nvSpPr>
        <p:spPr>
          <a:xfrm>
            <a:off x="13063650" y="6064150"/>
            <a:ext cx="4980000" cy="3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Karla FLATRES</a:t>
            </a:r>
            <a:endParaRPr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Marc-Antoine HERVE</a:t>
            </a:r>
            <a:endParaRPr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Pierre LELIEVRE </a:t>
            </a:r>
            <a:endParaRPr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Robinson MATHIEU</a:t>
            </a:r>
            <a:endParaRPr sz="2800" i="0" u="none" strike="noStrike" cap="none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Quentin ROCHA PINTO</a:t>
            </a:r>
            <a:endParaRPr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Diego SANCHEZ</a:t>
            </a:r>
            <a:endParaRPr sz="2800" i="0" u="none" strike="noStrike" cap="none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PPE Team #1970</a:t>
            </a:r>
            <a:endParaRPr sz="2800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8" name="Google Shape;88;g72ae7f88c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475" y="3947649"/>
            <a:ext cx="5418976" cy="532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72ae7f88ce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5" y="1896875"/>
            <a:ext cx="13146925" cy="77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72ae7f88c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729" y="4606166"/>
            <a:ext cx="1471976" cy="128808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72ae7f88ce_2_0"/>
          <p:cNvSpPr txBox="1"/>
          <p:nvPr/>
        </p:nvSpPr>
        <p:spPr>
          <a:xfrm>
            <a:off x="3123375" y="740407"/>
            <a:ext cx="14259000" cy="31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PRESENTATION TRAV'HELP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" name="Google Shape;92;g72ae7f88ce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50" y="8758063"/>
            <a:ext cx="5418975" cy="121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2ae7f88ce_0_211"/>
          <p:cNvSpPr/>
          <p:nvPr/>
        </p:nvSpPr>
        <p:spPr>
          <a:xfrm>
            <a:off x="1646302" y="1205849"/>
            <a:ext cx="2925600" cy="24339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72ae7f88ce_0_211"/>
          <p:cNvSpPr/>
          <p:nvPr/>
        </p:nvSpPr>
        <p:spPr>
          <a:xfrm>
            <a:off x="1646300" y="4085926"/>
            <a:ext cx="2925600" cy="24339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g72ae7f88ce_0_211"/>
          <p:cNvGrpSpPr/>
          <p:nvPr/>
        </p:nvGrpSpPr>
        <p:grpSpPr>
          <a:xfrm>
            <a:off x="8838300" y="647704"/>
            <a:ext cx="8380400" cy="3485889"/>
            <a:chOff x="-2385367" y="17058"/>
            <a:chExt cx="11173867" cy="4647852"/>
          </a:xfrm>
        </p:grpSpPr>
        <p:sp>
          <p:nvSpPr>
            <p:cNvPr id="272" name="Google Shape;272;g72ae7f88ce_0_211"/>
            <p:cNvSpPr txBox="1"/>
            <p:nvPr/>
          </p:nvSpPr>
          <p:spPr>
            <a:xfrm>
              <a:off x="-2385367" y="17058"/>
              <a:ext cx="8788500" cy="15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99" b="1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METHODOLOGY</a:t>
              </a:r>
              <a:endParaRPr/>
            </a:p>
          </p:txBody>
        </p:sp>
        <p:sp>
          <p:nvSpPr>
            <p:cNvPr id="273" name="Google Shape;273;g72ae7f88ce_0_211"/>
            <p:cNvSpPr txBox="1"/>
            <p:nvPr/>
          </p:nvSpPr>
          <p:spPr>
            <a:xfrm>
              <a:off x="0" y="2159910"/>
              <a:ext cx="8788500" cy="25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g72ae7f88ce_0_211"/>
          <p:cNvSpPr/>
          <p:nvPr/>
        </p:nvSpPr>
        <p:spPr>
          <a:xfrm>
            <a:off x="1646300" y="7018375"/>
            <a:ext cx="3049500" cy="24339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72ae7f88ce_0_211"/>
          <p:cNvSpPr txBox="1"/>
          <p:nvPr/>
        </p:nvSpPr>
        <p:spPr>
          <a:xfrm>
            <a:off x="1941350" y="1372500"/>
            <a:ext cx="23355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analysis</a:t>
            </a:r>
            <a:endParaRPr sz="3000" b="1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and time interval creation</a:t>
            </a:r>
            <a:endParaRPr sz="3000" b="1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276" name="Google Shape;276;g72ae7f88ce_0_211"/>
          <p:cNvGrpSpPr/>
          <p:nvPr/>
        </p:nvGrpSpPr>
        <p:grpSpPr>
          <a:xfrm>
            <a:off x="4853836" y="1890836"/>
            <a:ext cx="3543300" cy="1063946"/>
            <a:chOff x="0" y="47625"/>
            <a:chExt cx="4724400" cy="1418595"/>
          </a:xfrm>
        </p:grpSpPr>
        <p:sp>
          <p:nvSpPr>
            <p:cNvPr id="277" name="Google Shape;277;g72ae7f88ce_0_211"/>
            <p:cNvSpPr txBox="1"/>
            <p:nvPr/>
          </p:nvSpPr>
          <p:spPr>
            <a:xfrm>
              <a:off x="0" y="47625"/>
              <a:ext cx="4724400" cy="6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STEP 1</a:t>
              </a:r>
              <a:endParaRPr/>
            </a:p>
          </p:txBody>
        </p:sp>
        <p:sp>
          <p:nvSpPr>
            <p:cNvPr id="278" name="Google Shape;278;g72ae7f88ce_0_211"/>
            <p:cNvSpPr txBox="1"/>
            <p:nvPr/>
          </p:nvSpPr>
          <p:spPr>
            <a:xfrm>
              <a:off x="0" y="904020"/>
              <a:ext cx="4724400" cy="5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g72ae7f88ce_0_211"/>
          <p:cNvGrpSpPr/>
          <p:nvPr/>
        </p:nvGrpSpPr>
        <p:grpSpPr>
          <a:xfrm>
            <a:off x="4853836" y="4739693"/>
            <a:ext cx="3543300" cy="1056803"/>
            <a:chOff x="0" y="57150"/>
            <a:chExt cx="4724400" cy="1409070"/>
          </a:xfrm>
        </p:grpSpPr>
        <p:sp>
          <p:nvSpPr>
            <p:cNvPr id="280" name="Google Shape;280;g72ae7f88ce_0_211"/>
            <p:cNvSpPr txBox="1"/>
            <p:nvPr/>
          </p:nvSpPr>
          <p:spPr>
            <a:xfrm>
              <a:off x="0" y="57150"/>
              <a:ext cx="47244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 b="1" i="0" u="none" strike="noStrike" cap="non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STEP 2</a:t>
              </a:r>
              <a:endParaRPr/>
            </a:p>
          </p:txBody>
        </p:sp>
        <p:sp>
          <p:nvSpPr>
            <p:cNvPr id="281" name="Google Shape;281;g72ae7f88ce_0_211"/>
            <p:cNvSpPr txBox="1"/>
            <p:nvPr/>
          </p:nvSpPr>
          <p:spPr>
            <a:xfrm>
              <a:off x="0" y="904020"/>
              <a:ext cx="4724400" cy="5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g72ae7f88ce_0_211"/>
          <p:cNvGrpSpPr/>
          <p:nvPr/>
        </p:nvGrpSpPr>
        <p:grpSpPr>
          <a:xfrm>
            <a:off x="4853836" y="7581409"/>
            <a:ext cx="3543300" cy="1056803"/>
            <a:chOff x="0" y="57150"/>
            <a:chExt cx="4724400" cy="1409070"/>
          </a:xfrm>
        </p:grpSpPr>
        <p:sp>
          <p:nvSpPr>
            <p:cNvPr id="283" name="Google Shape;283;g72ae7f88ce_0_211"/>
            <p:cNvSpPr txBox="1"/>
            <p:nvPr/>
          </p:nvSpPr>
          <p:spPr>
            <a:xfrm>
              <a:off x="0" y="57150"/>
              <a:ext cx="47244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 b="1" i="0" u="none" strike="noStrike" cap="non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STEP 3</a:t>
              </a:r>
              <a:endParaRPr/>
            </a:p>
          </p:txBody>
        </p:sp>
        <p:sp>
          <p:nvSpPr>
            <p:cNvPr id="284" name="Google Shape;284;g72ae7f88ce_0_211"/>
            <p:cNvSpPr txBox="1"/>
            <p:nvPr/>
          </p:nvSpPr>
          <p:spPr>
            <a:xfrm>
              <a:off x="0" y="904020"/>
              <a:ext cx="4724400" cy="5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g72ae7f88ce_0_211"/>
          <p:cNvSpPr txBox="1"/>
          <p:nvPr/>
        </p:nvSpPr>
        <p:spPr>
          <a:xfrm>
            <a:off x="2148050" y="4462750"/>
            <a:ext cx="2003400" cy="1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Picking best route possible</a:t>
            </a:r>
            <a:r>
              <a:rPr lang="en-US" sz="3000" b="1">
                <a:solidFill>
                  <a:srgbClr val="FFFFFF"/>
                </a:solidFill>
              </a:rPr>
              <a:t> 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286" name="Google Shape;286;g72ae7f88ce_0_211"/>
          <p:cNvSpPr txBox="1"/>
          <p:nvPr/>
        </p:nvSpPr>
        <p:spPr>
          <a:xfrm>
            <a:off x="1646300" y="7516950"/>
            <a:ext cx="29256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Recurrence until last intervall</a:t>
            </a:r>
            <a:endParaRPr sz="3000"/>
          </a:p>
        </p:txBody>
      </p:sp>
      <p:pic>
        <p:nvPicPr>
          <p:cNvPr id="287" name="Google Shape;287;g72ae7f88ce_0_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300" y="3845259"/>
            <a:ext cx="2126760" cy="51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72ae7f88ce_0_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300" y="6763173"/>
            <a:ext cx="2126760" cy="5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72ae7f88ce_0_211"/>
          <p:cNvSpPr/>
          <p:nvPr/>
        </p:nvSpPr>
        <p:spPr>
          <a:xfrm>
            <a:off x="12628379" y="3782221"/>
            <a:ext cx="3298800" cy="30057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72ae7f88ce_0_211"/>
          <p:cNvSpPr txBox="1"/>
          <p:nvPr/>
        </p:nvSpPr>
        <p:spPr>
          <a:xfrm>
            <a:off x="13513561" y="4449984"/>
            <a:ext cx="35433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72ae7f88ce_0_211"/>
          <p:cNvSpPr txBox="1"/>
          <p:nvPr/>
        </p:nvSpPr>
        <p:spPr>
          <a:xfrm>
            <a:off x="12753025" y="4642625"/>
            <a:ext cx="30495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 exact solution</a:t>
            </a:r>
            <a:endParaRPr sz="3600"/>
          </a:p>
        </p:txBody>
      </p:sp>
      <p:pic>
        <p:nvPicPr>
          <p:cNvPr id="292" name="Google Shape;292;g72ae7f88ce_0_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6525" y="3540448"/>
            <a:ext cx="2126760" cy="5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72ae7f88ce_0_211"/>
          <p:cNvSpPr/>
          <p:nvPr/>
        </p:nvSpPr>
        <p:spPr>
          <a:xfrm>
            <a:off x="7485525" y="4625638"/>
            <a:ext cx="4350600" cy="1284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chivo Black"/>
                <a:ea typeface="Archivo Black"/>
                <a:cs typeface="Archivo Black"/>
                <a:sym typeface="Archivo Black"/>
              </a:rPr>
              <a:t>LEADING TO</a:t>
            </a:r>
            <a:endParaRPr sz="24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94" name="Google Shape;294;g72ae7f88ce_0_2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300" y="952500"/>
            <a:ext cx="2126760" cy="51042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5" name="Google Shape;295;g72ae7f88ce_0_211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FFFFFF"/>
                </a:solidFill>
                <a:highlight>
                  <a:srgbClr val="004AAD"/>
                </a:highlight>
                <a:latin typeface="Archivo Black"/>
                <a:ea typeface="Archivo Black"/>
                <a:cs typeface="Archivo Black"/>
                <a:sym typeface="Archivo Black"/>
              </a:rPr>
              <a:t>10</a:t>
            </a:r>
            <a:endParaRPr>
              <a:solidFill>
                <a:srgbClr val="FFFFFF"/>
              </a:solidFill>
              <a:highlight>
                <a:srgbClr val="004AAD"/>
              </a:highlight>
            </a:endParaRPr>
          </a:p>
        </p:txBody>
      </p:sp>
      <p:sp>
        <p:nvSpPr>
          <p:cNvPr id="296" name="Google Shape;296;g72ae7f88ce_0_211"/>
          <p:cNvSpPr/>
          <p:nvPr/>
        </p:nvSpPr>
        <p:spPr>
          <a:xfrm>
            <a:off x="380616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72ae7f88ce_0_211"/>
          <p:cNvSpPr/>
          <p:nvPr/>
        </p:nvSpPr>
        <p:spPr>
          <a:xfrm>
            <a:off x="1040778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2ae7f88ce_1_53"/>
          <p:cNvSpPr/>
          <p:nvPr/>
        </p:nvSpPr>
        <p:spPr>
          <a:xfrm>
            <a:off x="8250475" y="1472250"/>
            <a:ext cx="10037400" cy="75735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g72ae7f88ce_1_53"/>
          <p:cNvGrpSpPr/>
          <p:nvPr/>
        </p:nvGrpSpPr>
        <p:grpSpPr>
          <a:xfrm>
            <a:off x="8672950" y="4825773"/>
            <a:ext cx="9247641" cy="2583748"/>
            <a:chOff x="-2" y="1797046"/>
            <a:chExt cx="10837502" cy="3444997"/>
          </a:xfrm>
        </p:grpSpPr>
        <p:sp>
          <p:nvSpPr>
            <p:cNvPr id="304" name="Google Shape;304;g72ae7f88ce_1_53"/>
            <p:cNvSpPr txBox="1"/>
            <p:nvPr/>
          </p:nvSpPr>
          <p:spPr>
            <a:xfrm>
              <a:off x="-2" y="1797046"/>
              <a:ext cx="10837500" cy="3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305" name="Google Shape;305;g72ae7f88ce_1_53"/>
            <p:cNvSpPr txBox="1"/>
            <p:nvPr/>
          </p:nvSpPr>
          <p:spPr>
            <a:xfrm>
              <a:off x="0" y="3590576"/>
              <a:ext cx="10837500" cy="5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306" name="Google Shape;306;g72ae7f88ce_1_53"/>
            <p:cNvSpPr txBox="1"/>
            <p:nvPr/>
          </p:nvSpPr>
          <p:spPr>
            <a:xfrm>
              <a:off x="0" y="4648943"/>
              <a:ext cx="10837500" cy="5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g72ae7f88ce_1_53"/>
          <p:cNvSpPr/>
          <p:nvPr/>
        </p:nvSpPr>
        <p:spPr>
          <a:xfrm>
            <a:off x="456816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72ae7f88ce_1_53"/>
          <p:cNvSpPr/>
          <p:nvPr/>
        </p:nvSpPr>
        <p:spPr>
          <a:xfrm>
            <a:off x="1116978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g72ae7f88ce_1_53"/>
          <p:cNvGrpSpPr/>
          <p:nvPr/>
        </p:nvGrpSpPr>
        <p:grpSpPr>
          <a:xfrm>
            <a:off x="466700" y="771069"/>
            <a:ext cx="8567100" cy="1958493"/>
            <a:chOff x="0" y="123825"/>
            <a:chExt cx="11422800" cy="2611324"/>
          </a:xfrm>
        </p:grpSpPr>
        <p:sp>
          <p:nvSpPr>
            <p:cNvPr id="310" name="Google Shape;310;g72ae7f88ce_1_53"/>
            <p:cNvSpPr txBox="1"/>
            <p:nvPr/>
          </p:nvSpPr>
          <p:spPr>
            <a:xfrm>
              <a:off x="0" y="123825"/>
              <a:ext cx="11422800" cy="13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7500" b="1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TESTS RUN</a:t>
              </a:r>
              <a:endParaRPr sz="7200">
                <a:solidFill>
                  <a:srgbClr val="004AAD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11" name="Google Shape;311;g72ae7f88ce_1_53"/>
            <p:cNvSpPr txBox="1"/>
            <p:nvPr/>
          </p:nvSpPr>
          <p:spPr>
            <a:xfrm>
              <a:off x="0" y="1668649"/>
              <a:ext cx="11422800" cy="106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312" name="Google Shape;312;g72ae7f88ce_1_53"/>
          <p:cNvSpPr/>
          <p:nvPr/>
        </p:nvSpPr>
        <p:spPr>
          <a:xfrm>
            <a:off x="2093025" y="3716400"/>
            <a:ext cx="5201400" cy="46482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g72ae7f88ce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575" y="3327900"/>
            <a:ext cx="5486400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72ae7f88ce_1_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425" y="1241250"/>
            <a:ext cx="2039133" cy="4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72ae7f88ce_1_53"/>
          <p:cNvPicPr preferRelativeResize="0"/>
          <p:nvPr/>
        </p:nvPicPr>
        <p:blipFill rotWithShape="1">
          <a:blip r:embed="rId5">
            <a:alphaModFix/>
          </a:blip>
          <a:srcRect r="484"/>
          <a:stretch/>
        </p:blipFill>
        <p:spPr>
          <a:xfrm>
            <a:off x="8509151" y="2953950"/>
            <a:ext cx="9474050" cy="437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72ae7f88ce_1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7575" y="3327925"/>
            <a:ext cx="5486400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72ae7f88ce_1_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979287" y="1317462"/>
            <a:ext cx="5102575" cy="51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72ae7f88ce_1_53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highlight>
                  <a:srgbClr val="FFFFFF"/>
                </a:highlight>
                <a:latin typeface="Archivo Black"/>
                <a:ea typeface="Archivo Black"/>
                <a:cs typeface="Archivo Black"/>
                <a:sym typeface="Archivo Black"/>
              </a:rPr>
              <a:t>11</a:t>
            </a:r>
            <a:endParaRPr>
              <a:solidFill>
                <a:srgbClr val="004AA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2ae7f88ce_0_255"/>
          <p:cNvSpPr/>
          <p:nvPr/>
        </p:nvSpPr>
        <p:spPr>
          <a:xfrm>
            <a:off x="304416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2ae7f88ce_0_255"/>
          <p:cNvSpPr/>
          <p:nvPr/>
        </p:nvSpPr>
        <p:spPr>
          <a:xfrm>
            <a:off x="964578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72ae7f88ce_0_255"/>
          <p:cNvSpPr/>
          <p:nvPr/>
        </p:nvSpPr>
        <p:spPr>
          <a:xfrm>
            <a:off x="1028700" y="3121181"/>
            <a:ext cx="5689200" cy="61371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g72ae7f88ce_0_255"/>
          <p:cNvPicPr preferRelativeResize="0"/>
          <p:nvPr/>
        </p:nvPicPr>
        <p:blipFill rotWithShape="1">
          <a:blip r:embed="rId3">
            <a:alphaModFix/>
          </a:blip>
          <a:srcRect l="20007" r="20001"/>
          <a:stretch/>
        </p:blipFill>
        <p:spPr>
          <a:xfrm>
            <a:off x="1652687" y="2191196"/>
            <a:ext cx="5771388" cy="640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72ae7f88ce_0_255"/>
          <p:cNvPicPr preferRelativeResize="0"/>
          <p:nvPr/>
        </p:nvPicPr>
        <p:blipFill rotWithShape="1">
          <a:blip r:embed="rId4">
            <a:alphaModFix/>
          </a:blip>
          <a:srcRect l="16287" r="18276"/>
          <a:stretch/>
        </p:blipFill>
        <p:spPr>
          <a:xfrm>
            <a:off x="1652687" y="2191196"/>
            <a:ext cx="6278939" cy="6409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g72ae7f88ce_0_255"/>
          <p:cNvGrpSpPr/>
          <p:nvPr/>
        </p:nvGrpSpPr>
        <p:grpSpPr>
          <a:xfrm>
            <a:off x="9334252" y="1121569"/>
            <a:ext cx="8115300" cy="1639162"/>
            <a:chOff x="0" y="123825"/>
            <a:chExt cx="10820400" cy="2185549"/>
          </a:xfrm>
        </p:grpSpPr>
        <p:sp>
          <p:nvSpPr>
            <p:cNvPr id="329" name="Google Shape;329;g72ae7f88ce_0_255"/>
            <p:cNvSpPr txBox="1"/>
            <p:nvPr/>
          </p:nvSpPr>
          <p:spPr>
            <a:xfrm>
              <a:off x="0" y="123825"/>
              <a:ext cx="10820400" cy="13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1" i="0" u="none" strike="noStrike" cap="non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TRAV'HELP</a:t>
              </a:r>
              <a:endParaRPr/>
            </a:p>
          </p:txBody>
        </p:sp>
        <p:sp>
          <p:nvSpPr>
            <p:cNvPr id="330" name="Google Shape;330;g72ae7f88ce_0_255"/>
            <p:cNvSpPr txBox="1"/>
            <p:nvPr/>
          </p:nvSpPr>
          <p:spPr>
            <a:xfrm>
              <a:off x="0" y="1716274"/>
              <a:ext cx="10820400" cy="5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Mobile Application</a:t>
              </a:r>
              <a:endParaRPr/>
            </a:p>
          </p:txBody>
        </p:sp>
      </p:grpSp>
      <p:sp>
        <p:nvSpPr>
          <p:cNvPr id="331" name="Google Shape;331;g72ae7f88ce_0_255"/>
          <p:cNvSpPr txBox="1"/>
          <p:nvPr/>
        </p:nvSpPr>
        <p:spPr>
          <a:xfrm>
            <a:off x="8542697" y="4172673"/>
            <a:ext cx="6960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Android </a:t>
            </a:r>
            <a:r>
              <a:rPr lang="en-US" sz="4800">
                <a:solidFill>
                  <a:srgbClr val="FFFFFF"/>
                </a:solidFill>
              </a:rPr>
              <a:t>application</a:t>
            </a:r>
            <a:endParaRPr sz="4800"/>
          </a:p>
        </p:txBody>
      </p:sp>
      <p:sp>
        <p:nvSpPr>
          <p:cNvPr id="332" name="Google Shape;332;g72ae7f88ce_0_255"/>
          <p:cNvSpPr txBox="1"/>
          <p:nvPr/>
        </p:nvSpPr>
        <p:spPr>
          <a:xfrm>
            <a:off x="9837345" y="5105072"/>
            <a:ext cx="7383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sp>
        <p:nvSpPr>
          <p:cNvPr id="333" name="Google Shape;333;g72ae7f88ce_0_255"/>
          <p:cNvSpPr txBox="1"/>
          <p:nvPr/>
        </p:nvSpPr>
        <p:spPr>
          <a:xfrm>
            <a:off x="9915925" y="5035080"/>
            <a:ext cx="84465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</a:t>
            </a:r>
            <a:r>
              <a:rPr lang="en-US" sz="4800">
                <a:solidFill>
                  <a:srgbClr val="FFFFFF"/>
                </a:solidFill>
              </a:rPr>
              <a:t>&amp; Server in NodeJS</a:t>
            </a:r>
            <a:endParaRPr sz="4800"/>
          </a:p>
        </p:txBody>
      </p:sp>
      <p:sp>
        <p:nvSpPr>
          <p:cNvPr id="334" name="Google Shape;334;g72ae7f88ce_0_255"/>
          <p:cNvSpPr txBox="1"/>
          <p:nvPr/>
        </p:nvSpPr>
        <p:spPr>
          <a:xfrm>
            <a:off x="8544329" y="5960815"/>
            <a:ext cx="8446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45720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Computations in Python</a:t>
            </a:r>
            <a:endParaRPr sz="4800"/>
          </a:p>
        </p:txBody>
      </p:sp>
      <p:sp>
        <p:nvSpPr>
          <p:cNvPr id="335" name="Google Shape;335;g72ae7f88ce_0_255"/>
          <p:cNvSpPr txBox="1"/>
          <p:nvPr/>
        </p:nvSpPr>
        <p:spPr>
          <a:xfrm>
            <a:off x="9992129" y="7047877"/>
            <a:ext cx="8446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Distances from Google API</a:t>
            </a:r>
            <a:endParaRPr sz="4800"/>
          </a:p>
        </p:txBody>
      </p:sp>
      <p:pic>
        <p:nvPicPr>
          <p:cNvPr id="336" name="Google Shape;336;g72ae7f88ce_0_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7795" y="5001150"/>
            <a:ext cx="789925" cy="7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72ae7f88ce_0_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9032" y="6007550"/>
            <a:ext cx="789925" cy="7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72ae7f88ce_0_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9038" y="4172671"/>
            <a:ext cx="789925" cy="7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72ae7f88ce_0_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7788" y="7047871"/>
            <a:ext cx="789925" cy="7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72ae7f88ce_0_255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FFFFFF"/>
                </a:solidFill>
                <a:highlight>
                  <a:srgbClr val="004AAD"/>
                </a:highlight>
                <a:latin typeface="Archivo Black"/>
                <a:ea typeface="Archivo Black"/>
                <a:cs typeface="Archivo Black"/>
                <a:sym typeface="Archivo Black"/>
              </a:rPr>
              <a:t>12</a:t>
            </a:r>
            <a:endParaRPr>
              <a:solidFill>
                <a:srgbClr val="FFFFFF"/>
              </a:solidFill>
              <a:highlight>
                <a:srgbClr val="004AAD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292cff100_1_23"/>
          <p:cNvSpPr/>
          <p:nvPr/>
        </p:nvSpPr>
        <p:spPr>
          <a:xfrm>
            <a:off x="8098066" y="1472245"/>
            <a:ext cx="10189800" cy="75735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g7292cff100_1_23"/>
          <p:cNvGrpSpPr/>
          <p:nvPr/>
        </p:nvGrpSpPr>
        <p:grpSpPr>
          <a:xfrm>
            <a:off x="8520552" y="3206582"/>
            <a:ext cx="9247639" cy="4202938"/>
            <a:chOff x="0" y="-361875"/>
            <a:chExt cx="10837500" cy="5603918"/>
          </a:xfrm>
        </p:grpSpPr>
        <p:sp>
          <p:nvSpPr>
            <p:cNvPr id="347" name="Google Shape;347;g7292cff100_1_23"/>
            <p:cNvSpPr txBox="1"/>
            <p:nvPr/>
          </p:nvSpPr>
          <p:spPr>
            <a:xfrm>
              <a:off x="0" y="-361875"/>
              <a:ext cx="10837500" cy="5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419100" algn="l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Char char="●"/>
              </a:pPr>
              <a:r>
                <a:rPr lang="en-US" sz="3000">
                  <a:solidFill>
                    <a:srgbClr val="FFFFFF"/>
                  </a:solidFill>
                </a:rPr>
                <a:t>Optimize a time table for each patient and their needs</a:t>
              </a:r>
              <a:endParaRPr sz="3000"/>
            </a:p>
          </p:txBody>
        </p:sp>
        <p:sp>
          <p:nvSpPr>
            <p:cNvPr id="348" name="Google Shape;348;g7292cff100_1_23"/>
            <p:cNvSpPr txBox="1"/>
            <p:nvPr/>
          </p:nvSpPr>
          <p:spPr>
            <a:xfrm>
              <a:off x="0" y="1605676"/>
              <a:ext cx="108375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419100" algn="l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Char char="●"/>
              </a:pPr>
              <a:r>
                <a:rPr lang="en-US" sz="3000">
                  <a:solidFill>
                    <a:srgbClr val="FFFFFF"/>
                  </a:solidFill>
                </a:rPr>
                <a:t>Find and show the user the fastest route to reach patients</a:t>
              </a:r>
              <a:endParaRPr sz="3000"/>
            </a:p>
          </p:txBody>
        </p:sp>
        <p:sp>
          <p:nvSpPr>
            <p:cNvPr id="349" name="Google Shape;349;g7292cff100_1_23"/>
            <p:cNvSpPr txBox="1"/>
            <p:nvPr/>
          </p:nvSpPr>
          <p:spPr>
            <a:xfrm>
              <a:off x="0" y="3590576"/>
              <a:ext cx="10837500" cy="5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419100" algn="l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●"/>
              </a:pPr>
              <a:r>
                <a:rPr lang="en-US" sz="3000">
                  <a:solidFill>
                    <a:srgbClr val="FFFFFF"/>
                  </a:solidFill>
                </a:rPr>
                <a:t>Store your patients' data online</a:t>
              </a:r>
              <a:endParaRPr sz="3000"/>
            </a:p>
          </p:txBody>
        </p:sp>
        <p:sp>
          <p:nvSpPr>
            <p:cNvPr id="350" name="Google Shape;350;g7292cff100_1_23"/>
            <p:cNvSpPr txBox="1"/>
            <p:nvPr/>
          </p:nvSpPr>
          <p:spPr>
            <a:xfrm>
              <a:off x="0" y="4648943"/>
              <a:ext cx="10837500" cy="5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g7292cff100_1_23"/>
          <p:cNvSpPr/>
          <p:nvPr/>
        </p:nvSpPr>
        <p:spPr>
          <a:xfrm>
            <a:off x="-384" y="-11844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7292cff100_1_23"/>
          <p:cNvSpPr/>
          <p:nvPr/>
        </p:nvSpPr>
        <p:spPr>
          <a:xfrm>
            <a:off x="659778" y="-11844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7292cff100_1_23"/>
          <p:cNvSpPr/>
          <p:nvPr/>
        </p:nvSpPr>
        <p:spPr>
          <a:xfrm>
            <a:off x="456816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7292cff100_1_23"/>
          <p:cNvSpPr/>
          <p:nvPr/>
        </p:nvSpPr>
        <p:spPr>
          <a:xfrm>
            <a:off x="1116978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5" name="Google Shape;355;g7292cff100_1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00" y="1342075"/>
            <a:ext cx="1942620" cy="46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7292cff100_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475" y="2130725"/>
            <a:ext cx="5899725" cy="630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g7292cff100_1_23"/>
          <p:cNvGrpSpPr/>
          <p:nvPr/>
        </p:nvGrpSpPr>
        <p:grpSpPr>
          <a:xfrm>
            <a:off x="1400175" y="2904522"/>
            <a:ext cx="19842000" cy="2819884"/>
            <a:chOff x="-18393800" y="1096892"/>
            <a:chExt cx="26456000" cy="3759845"/>
          </a:xfrm>
        </p:grpSpPr>
        <p:sp>
          <p:nvSpPr>
            <p:cNvPr id="358" name="Google Shape;358;g7292cff100_1_23"/>
            <p:cNvSpPr txBox="1"/>
            <p:nvPr/>
          </p:nvSpPr>
          <p:spPr>
            <a:xfrm>
              <a:off x="-18393800" y="1096892"/>
              <a:ext cx="8062200" cy="13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1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Functions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9" name="Google Shape;359;g7292cff100_1_23"/>
            <p:cNvSpPr txBox="1"/>
            <p:nvPr/>
          </p:nvSpPr>
          <p:spPr>
            <a:xfrm>
              <a:off x="0" y="3787837"/>
              <a:ext cx="8062200" cy="10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FE6C19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pic>
        <p:nvPicPr>
          <p:cNvPr id="360" name="Google Shape;360;g7292cff100_1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3736" y="4718050"/>
            <a:ext cx="3097175" cy="30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7292cff100_1_23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highlight>
                  <a:srgbClr val="FFFFFF"/>
                </a:highlight>
                <a:latin typeface="Archivo Black"/>
                <a:ea typeface="Archivo Black"/>
                <a:cs typeface="Archivo Black"/>
                <a:sym typeface="Archivo Black"/>
              </a:rPr>
              <a:t>13</a:t>
            </a:r>
            <a:endParaRPr>
              <a:solidFill>
                <a:srgbClr val="004AA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D2D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292cff100_1_169"/>
          <p:cNvSpPr/>
          <p:nvPr/>
        </p:nvSpPr>
        <p:spPr>
          <a:xfrm>
            <a:off x="304416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7292cff100_1_169"/>
          <p:cNvSpPr/>
          <p:nvPr/>
        </p:nvSpPr>
        <p:spPr>
          <a:xfrm>
            <a:off x="964578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7292cff100_1_169"/>
          <p:cNvSpPr txBox="1"/>
          <p:nvPr/>
        </p:nvSpPr>
        <p:spPr>
          <a:xfrm>
            <a:off x="3408200" y="4177150"/>
            <a:ext cx="1109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  <a:endParaRPr/>
          </a:p>
        </p:txBody>
      </p:sp>
      <p:sp>
        <p:nvSpPr>
          <p:cNvPr id="369" name="Google Shape;369;g7292cff100_1_169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FFFFFF"/>
                </a:solidFill>
                <a:highlight>
                  <a:srgbClr val="66D2D2"/>
                </a:highlight>
                <a:latin typeface="Archivo Black"/>
                <a:ea typeface="Archivo Black"/>
                <a:cs typeface="Archivo Black"/>
                <a:sym typeface="Archivo Black"/>
              </a:rPr>
              <a:t>14</a:t>
            </a:r>
            <a:endParaRPr>
              <a:solidFill>
                <a:srgbClr val="FFFFFF"/>
              </a:solidFill>
              <a:highlight>
                <a:srgbClr val="66D2D2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"/>
          <p:cNvSpPr txBox="1"/>
          <p:nvPr/>
        </p:nvSpPr>
        <p:spPr>
          <a:xfrm>
            <a:off x="10206325" y="3289900"/>
            <a:ext cx="8115300" cy="6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Theorizing an algorithm</a:t>
            </a:r>
            <a:endParaRPr sz="3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Implementing it</a:t>
            </a:r>
            <a:endParaRPr sz="3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Creating an architecture exploiting this algorithm </a:t>
            </a:r>
            <a:endParaRPr sz="3600">
              <a:solidFill>
                <a:srgbClr val="FFFFFF"/>
              </a:solidFill>
            </a:endParaRPr>
          </a:p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➢"/>
            </a:pPr>
            <a:r>
              <a:rPr lang="en-US" sz="3600">
                <a:solidFill>
                  <a:srgbClr val="FFFFFF"/>
                </a:solidFill>
              </a:rPr>
              <a:t>server-side</a:t>
            </a:r>
            <a:endParaRPr sz="3600">
              <a:solidFill>
                <a:srgbClr val="FFFFFF"/>
              </a:solidFill>
            </a:endParaRPr>
          </a:p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➢"/>
            </a:pPr>
            <a:r>
              <a:rPr lang="en-US" sz="3600">
                <a:solidFill>
                  <a:srgbClr val="FFFFFF"/>
                </a:solidFill>
              </a:rPr>
              <a:t>front-side</a:t>
            </a:r>
            <a:endParaRPr sz="3600">
              <a:solidFill>
                <a:srgbClr val="FFFFFF"/>
              </a:solidFill>
            </a:endParaRPr>
          </a:p>
        </p:txBody>
      </p:sp>
      <p:grpSp>
        <p:nvGrpSpPr>
          <p:cNvPr id="375" name="Google Shape;375;p10"/>
          <p:cNvGrpSpPr/>
          <p:nvPr/>
        </p:nvGrpSpPr>
        <p:grpSpPr>
          <a:xfrm>
            <a:off x="9144000" y="261569"/>
            <a:ext cx="8115300" cy="3928206"/>
            <a:chOff x="0" y="-1022842"/>
            <a:chExt cx="10820400" cy="5237609"/>
          </a:xfrm>
        </p:grpSpPr>
        <p:sp>
          <p:nvSpPr>
            <p:cNvPr id="376" name="Google Shape;376;p10"/>
            <p:cNvSpPr txBox="1"/>
            <p:nvPr/>
          </p:nvSpPr>
          <p:spPr>
            <a:xfrm>
              <a:off x="0" y="-1022842"/>
              <a:ext cx="10820400" cy="266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1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Tasks recap</a:t>
              </a:r>
              <a:endParaRPr sz="7500"/>
            </a:p>
          </p:txBody>
        </p:sp>
        <p:sp>
          <p:nvSpPr>
            <p:cNvPr id="377" name="Google Shape;377;p10"/>
            <p:cNvSpPr txBox="1"/>
            <p:nvPr/>
          </p:nvSpPr>
          <p:spPr>
            <a:xfrm>
              <a:off x="0" y="2984848"/>
              <a:ext cx="10820400" cy="1229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10"/>
          <p:cNvSpPr/>
          <p:nvPr/>
        </p:nvSpPr>
        <p:spPr>
          <a:xfrm>
            <a:off x="1062250" y="1695826"/>
            <a:ext cx="7019400" cy="68952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9" name="Google Shape;37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834" y="1458200"/>
            <a:ext cx="1942620" cy="46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425" y="2540180"/>
            <a:ext cx="4997000" cy="491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9032" y="4440400"/>
            <a:ext cx="789925" cy="7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9020" y="3231450"/>
            <a:ext cx="789925" cy="7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4834" y="8392400"/>
            <a:ext cx="1942620" cy="46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8438" y="6035645"/>
            <a:ext cx="871100" cy="87108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0"/>
          <p:cNvSpPr/>
          <p:nvPr/>
        </p:nvSpPr>
        <p:spPr>
          <a:xfrm>
            <a:off x="456816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0"/>
          <p:cNvSpPr/>
          <p:nvPr/>
        </p:nvSpPr>
        <p:spPr>
          <a:xfrm>
            <a:off x="1116978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0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FFFFFF"/>
                </a:solidFill>
                <a:highlight>
                  <a:srgbClr val="004AAD"/>
                </a:highlight>
                <a:latin typeface="Archivo Black"/>
                <a:ea typeface="Archivo Black"/>
                <a:cs typeface="Archivo Black"/>
                <a:sym typeface="Archivo Black"/>
              </a:rPr>
              <a:t>15</a:t>
            </a:r>
            <a:endParaRPr>
              <a:solidFill>
                <a:srgbClr val="FFFFFF"/>
              </a:solidFill>
              <a:highlight>
                <a:srgbClr val="004AAD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2ae7f88ce_9_65"/>
          <p:cNvSpPr/>
          <p:nvPr/>
        </p:nvSpPr>
        <p:spPr>
          <a:xfrm>
            <a:off x="0" y="0"/>
            <a:ext cx="74535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g72ae7f88ce_9_65"/>
          <p:cNvGrpSpPr/>
          <p:nvPr/>
        </p:nvGrpSpPr>
        <p:grpSpPr>
          <a:xfrm>
            <a:off x="8590339" y="1222006"/>
            <a:ext cx="4494850" cy="2991173"/>
            <a:chOff x="0" y="66675"/>
            <a:chExt cx="4635300" cy="4043764"/>
          </a:xfrm>
        </p:grpSpPr>
        <p:sp>
          <p:nvSpPr>
            <p:cNvPr id="394" name="Google Shape;394;g72ae7f88ce_9_65"/>
            <p:cNvSpPr txBox="1"/>
            <p:nvPr/>
          </p:nvSpPr>
          <p:spPr>
            <a:xfrm>
              <a:off x="0" y="66675"/>
              <a:ext cx="4635300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99" b="1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TECHNICAL DIFFICULTIES</a:t>
              </a:r>
              <a:endParaRPr/>
            </a:p>
          </p:txBody>
        </p:sp>
        <p:sp>
          <p:nvSpPr>
            <p:cNvPr id="395" name="Google Shape;395;g72ae7f88ce_9_65"/>
            <p:cNvSpPr txBox="1"/>
            <p:nvPr/>
          </p:nvSpPr>
          <p:spPr>
            <a:xfrm>
              <a:off x="0" y="1697839"/>
              <a:ext cx="4635300" cy="24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</a:rPr>
                <a:t>Developed our adaptability and ability to learn new technologies </a:t>
              </a:r>
              <a:endParaRPr/>
            </a:p>
          </p:txBody>
        </p:sp>
      </p:grpSp>
      <p:sp>
        <p:nvSpPr>
          <p:cNvPr id="396" name="Google Shape;396;g72ae7f88ce_9_65"/>
          <p:cNvSpPr txBox="1"/>
          <p:nvPr/>
        </p:nvSpPr>
        <p:spPr>
          <a:xfrm>
            <a:off x="11399384" y="2131423"/>
            <a:ext cx="4604700" cy="3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99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99">
              <a:solidFill>
                <a:srgbClr val="FFFFFF"/>
              </a:solidFill>
            </a:endParaRPr>
          </a:p>
        </p:txBody>
      </p:sp>
      <p:sp>
        <p:nvSpPr>
          <p:cNvPr id="397" name="Google Shape;397;g72ae7f88ce_9_65"/>
          <p:cNvSpPr txBox="1"/>
          <p:nvPr/>
        </p:nvSpPr>
        <p:spPr>
          <a:xfrm>
            <a:off x="-430050" y="7443000"/>
            <a:ext cx="7140300" cy="2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DIFFICULTIES</a:t>
            </a:r>
            <a:r>
              <a:rPr lang="en-US" sz="4000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 sz="4000" b="1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&amp;</a:t>
            </a:r>
            <a:endParaRPr sz="4000" b="1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IT TAUGHT US</a:t>
            </a:r>
            <a:endParaRPr sz="4000" b="1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398" name="Google Shape;398;g72ae7f88ce_9_65"/>
          <p:cNvGrpSpPr/>
          <p:nvPr/>
        </p:nvGrpSpPr>
        <p:grpSpPr>
          <a:xfrm>
            <a:off x="10578734" y="5428605"/>
            <a:ext cx="4743766" cy="2991173"/>
            <a:chOff x="0" y="66675"/>
            <a:chExt cx="4635300" cy="4043764"/>
          </a:xfrm>
        </p:grpSpPr>
        <p:sp>
          <p:nvSpPr>
            <p:cNvPr id="399" name="Google Shape;399;g72ae7f88ce_9_65"/>
            <p:cNvSpPr txBox="1"/>
            <p:nvPr/>
          </p:nvSpPr>
          <p:spPr>
            <a:xfrm>
              <a:off x="0" y="66675"/>
              <a:ext cx="4635300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99" b="1" dirty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FIRST BIG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99" b="1" dirty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PROJECT</a:t>
              </a:r>
              <a:endParaRPr dirty="0"/>
            </a:p>
          </p:txBody>
        </p:sp>
        <p:sp>
          <p:nvSpPr>
            <p:cNvPr id="400" name="Google Shape;400;g72ae7f88ce_9_65"/>
            <p:cNvSpPr txBox="1"/>
            <p:nvPr/>
          </p:nvSpPr>
          <p:spPr>
            <a:xfrm>
              <a:off x="0" y="1697839"/>
              <a:ext cx="4635300" cy="24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</a:rPr>
                <a:t>Multidisciplinary project, full touch of our major differences</a:t>
              </a:r>
              <a:endParaRPr sz="26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599">
                  <a:solidFill>
                    <a:schemeClr val="lt1"/>
                  </a:solidFill>
                </a:rPr>
                <a:t>Group work, equitable distribution of tasks adapted to each profile</a:t>
              </a:r>
              <a:endParaRPr sz="2599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rgbClr val="FFFFFF"/>
                </a:solidFill>
              </a:endParaRPr>
            </a:p>
          </p:txBody>
        </p:sp>
      </p:grpSp>
      <p:grpSp>
        <p:nvGrpSpPr>
          <p:cNvPr id="401" name="Google Shape;401;g72ae7f88ce_9_65"/>
          <p:cNvGrpSpPr/>
          <p:nvPr/>
        </p:nvGrpSpPr>
        <p:grpSpPr>
          <a:xfrm>
            <a:off x="13331621" y="1236380"/>
            <a:ext cx="4819966" cy="3112835"/>
            <a:chOff x="0" y="66675"/>
            <a:chExt cx="4709758" cy="4208240"/>
          </a:xfrm>
        </p:grpSpPr>
        <p:sp>
          <p:nvSpPr>
            <p:cNvPr id="402" name="Google Shape;402;g72ae7f88ce_9_65"/>
            <p:cNvSpPr txBox="1"/>
            <p:nvPr/>
          </p:nvSpPr>
          <p:spPr>
            <a:xfrm>
              <a:off x="0" y="66675"/>
              <a:ext cx="4635300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99" b="1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COMMUNICATION SKILLS</a:t>
              </a:r>
              <a:endParaRPr/>
            </a:p>
          </p:txBody>
        </p:sp>
        <p:sp>
          <p:nvSpPr>
            <p:cNvPr id="403" name="Google Shape;403;g72ae7f88ce_9_65"/>
            <p:cNvSpPr txBox="1"/>
            <p:nvPr/>
          </p:nvSpPr>
          <p:spPr>
            <a:xfrm>
              <a:off x="74458" y="1862315"/>
              <a:ext cx="4635300" cy="24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599">
                  <a:solidFill>
                    <a:schemeClr val="lt1"/>
                  </a:solidFill>
                </a:rPr>
                <a:t>Forced us to develop a good internal communication, allowing rapid and balanced advance of the project</a:t>
              </a:r>
              <a:endParaRPr/>
            </a:p>
          </p:txBody>
        </p:sp>
      </p:grpSp>
      <p:pic>
        <p:nvPicPr>
          <p:cNvPr id="404" name="Google Shape;404;g72ae7f88ce_9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631" y="738550"/>
            <a:ext cx="2971253" cy="594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72ae7f88ce_9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731" y="1311269"/>
            <a:ext cx="2567056" cy="419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72ae7f88ce_9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967" y="2861310"/>
            <a:ext cx="2294581" cy="22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72ae7f88ce_9_65"/>
          <p:cNvSpPr txBox="1"/>
          <p:nvPr/>
        </p:nvSpPr>
        <p:spPr>
          <a:xfrm>
            <a:off x="1596750" y="1783409"/>
            <a:ext cx="3874800" cy="11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Archivo Black"/>
                <a:ea typeface="Archivo Black"/>
                <a:cs typeface="Archivo Black"/>
                <a:sym typeface="Archivo Black"/>
              </a:rPr>
              <a:t>TRAV'HELP</a:t>
            </a:r>
            <a:endParaRPr sz="3000"/>
          </a:p>
        </p:txBody>
      </p:sp>
      <p:sp>
        <p:nvSpPr>
          <p:cNvPr id="408" name="Google Shape;408;g72ae7f88ce_9_65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FFFFFF"/>
                </a:solidFill>
                <a:highlight>
                  <a:srgbClr val="004AAD"/>
                </a:highlight>
                <a:latin typeface="Archivo Black"/>
                <a:ea typeface="Archivo Black"/>
                <a:cs typeface="Archivo Black"/>
                <a:sym typeface="Archivo Black"/>
              </a:rPr>
              <a:t>16</a:t>
            </a:r>
            <a:endParaRPr>
              <a:solidFill>
                <a:srgbClr val="FFFFFF"/>
              </a:solidFill>
              <a:highlight>
                <a:srgbClr val="004AAD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g72ae7f88ce_2_168"/>
          <p:cNvGrpSpPr/>
          <p:nvPr/>
        </p:nvGrpSpPr>
        <p:grpSpPr>
          <a:xfrm>
            <a:off x="1184775" y="1508964"/>
            <a:ext cx="7144517" cy="8070011"/>
            <a:chOff x="-13" y="66675"/>
            <a:chExt cx="7926902" cy="10271110"/>
          </a:xfrm>
        </p:grpSpPr>
        <p:sp>
          <p:nvSpPr>
            <p:cNvPr id="414" name="Google Shape;414;g72ae7f88ce_2_168"/>
            <p:cNvSpPr txBox="1"/>
            <p:nvPr/>
          </p:nvSpPr>
          <p:spPr>
            <a:xfrm>
              <a:off x="0" y="66675"/>
              <a:ext cx="7926889" cy="70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99" b="1" dirty="0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ON THE ALGORITHM</a:t>
              </a:r>
              <a:endParaRPr b="1" dirty="0"/>
            </a:p>
          </p:txBody>
        </p:sp>
        <p:sp>
          <p:nvSpPr>
            <p:cNvPr id="415" name="Google Shape;415;g72ae7f88ce_2_168"/>
            <p:cNvSpPr txBox="1"/>
            <p:nvPr/>
          </p:nvSpPr>
          <p:spPr>
            <a:xfrm>
              <a:off x="0" y="999587"/>
              <a:ext cx="7926889" cy="1175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4AAD"/>
                  </a:solidFill>
                </a:rPr>
                <a:t>Optimize further its implementation to be faster and more efficient</a:t>
              </a:r>
              <a:endParaRPr/>
            </a:p>
          </p:txBody>
        </p:sp>
        <p:sp>
          <p:nvSpPr>
            <p:cNvPr id="416" name="Google Shape;416;g72ae7f88ce_2_168"/>
            <p:cNvSpPr txBox="1"/>
            <p:nvPr/>
          </p:nvSpPr>
          <p:spPr>
            <a:xfrm>
              <a:off x="0" y="3458823"/>
              <a:ext cx="7926889" cy="70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99" b="1" dirty="0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ON THE APPLICATION</a:t>
              </a:r>
              <a:endParaRPr dirty="0"/>
            </a:p>
          </p:txBody>
        </p:sp>
        <p:sp>
          <p:nvSpPr>
            <p:cNvPr id="417" name="Google Shape;417;g72ae7f88ce_2_168"/>
            <p:cNvSpPr txBox="1"/>
            <p:nvPr/>
          </p:nvSpPr>
          <p:spPr>
            <a:xfrm>
              <a:off x="0" y="4391735"/>
              <a:ext cx="7926889" cy="1175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g72ae7f88ce_2_168"/>
            <p:cNvSpPr txBox="1"/>
            <p:nvPr/>
          </p:nvSpPr>
          <p:spPr>
            <a:xfrm>
              <a:off x="0" y="6850971"/>
              <a:ext cx="7926889" cy="70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99" b="1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COMMERCIAL APPROACH</a:t>
              </a:r>
              <a:endParaRPr/>
            </a:p>
          </p:txBody>
        </p:sp>
        <p:sp>
          <p:nvSpPr>
            <p:cNvPr id="419" name="Google Shape;419;g72ae7f88ce_2_168"/>
            <p:cNvSpPr txBox="1"/>
            <p:nvPr/>
          </p:nvSpPr>
          <p:spPr>
            <a:xfrm>
              <a:off x="-13" y="7783885"/>
              <a:ext cx="7926900" cy="25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4AAD"/>
                  </a:solidFill>
                </a:rPr>
                <a:t>Present our work to liberals' representatives </a:t>
              </a:r>
              <a:endParaRPr sz="2600">
                <a:solidFill>
                  <a:srgbClr val="004AAD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4AAD"/>
                  </a:solidFill>
                </a:rPr>
                <a:t>Let it be known by more people</a:t>
              </a:r>
              <a:endParaRPr sz="2600">
                <a:solidFill>
                  <a:srgbClr val="004AAD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4AAD"/>
                  </a:solidFill>
                </a:rPr>
                <a:t>Customize our solution according to their needs</a:t>
              </a:r>
              <a:endParaRPr/>
            </a:p>
          </p:txBody>
        </p:sp>
      </p:grpSp>
      <p:sp>
        <p:nvSpPr>
          <p:cNvPr id="420" name="Google Shape;420;g72ae7f88ce_2_168"/>
          <p:cNvSpPr/>
          <p:nvPr/>
        </p:nvSpPr>
        <p:spPr>
          <a:xfrm>
            <a:off x="10261925" y="1922825"/>
            <a:ext cx="6469800" cy="55389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72ae7f88ce_2_168"/>
          <p:cNvSpPr txBox="1"/>
          <p:nvPr/>
        </p:nvSpPr>
        <p:spPr>
          <a:xfrm rot="5400000">
            <a:off x="7193200" y="3928650"/>
            <a:ext cx="58878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GOALS FOR </a:t>
            </a:r>
            <a:endParaRPr sz="4500" b="1">
              <a:solidFill>
                <a:srgbClr val="004AA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FUTURE</a:t>
            </a:r>
            <a:endParaRPr/>
          </a:p>
        </p:txBody>
      </p:sp>
      <p:pic>
        <p:nvPicPr>
          <p:cNvPr id="422" name="Google Shape;422;g72ae7f88ce_2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0027" y="7217327"/>
            <a:ext cx="2126760" cy="5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72ae7f88ce_2_168"/>
          <p:cNvSpPr txBox="1"/>
          <p:nvPr/>
        </p:nvSpPr>
        <p:spPr>
          <a:xfrm>
            <a:off x="1140187" y="4838353"/>
            <a:ext cx="7144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4AAD"/>
                </a:solidFill>
              </a:rPr>
              <a:t>Finalize its first version : distances and UI</a:t>
            </a:r>
            <a:endParaRPr sz="2600">
              <a:solidFill>
                <a:srgbClr val="004AAD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4AAD"/>
                </a:solidFill>
              </a:rPr>
              <a:t>Add new features </a:t>
            </a:r>
            <a:endParaRPr sz="2600">
              <a:solidFill>
                <a:srgbClr val="004AAD"/>
              </a:solidFill>
            </a:endParaRPr>
          </a:p>
        </p:txBody>
      </p:sp>
      <p:pic>
        <p:nvPicPr>
          <p:cNvPr id="424" name="Google Shape;424;g72ae7f88ce_2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6303" y="2834772"/>
            <a:ext cx="5588654" cy="37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72ae7f88ce_2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5027" y="1654727"/>
            <a:ext cx="2126760" cy="5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72ae7f88ce_2_168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highlight>
                  <a:srgbClr val="FFFFFF"/>
                </a:highlight>
                <a:latin typeface="Archivo Black"/>
                <a:ea typeface="Archivo Black"/>
                <a:cs typeface="Archivo Black"/>
                <a:sym typeface="Archivo Black"/>
              </a:rPr>
              <a:t>17</a:t>
            </a:r>
            <a:endParaRPr>
              <a:solidFill>
                <a:srgbClr val="004AAD"/>
              </a:solidFill>
              <a:highlight>
                <a:srgbClr val="FFFFFF"/>
              </a:highlight>
            </a:endParaRPr>
          </a:p>
        </p:txBody>
      </p:sp>
      <p:sp>
        <p:nvSpPr>
          <p:cNvPr id="427" name="Google Shape;427;g72ae7f88ce_2_168"/>
          <p:cNvSpPr/>
          <p:nvPr/>
        </p:nvSpPr>
        <p:spPr>
          <a:xfrm>
            <a:off x="456816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72ae7f88ce_2_168"/>
          <p:cNvSpPr/>
          <p:nvPr/>
        </p:nvSpPr>
        <p:spPr>
          <a:xfrm>
            <a:off x="1116978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D2D2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2ae7f88ce_12_13"/>
          <p:cNvSpPr/>
          <p:nvPr/>
        </p:nvSpPr>
        <p:spPr>
          <a:xfrm>
            <a:off x="304416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72ae7f88ce_12_13"/>
          <p:cNvSpPr/>
          <p:nvPr/>
        </p:nvSpPr>
        <p:spPr>
          <a:xfrm>
            <a:off x="964578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72ae7f88ce_12_13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FFFFFF"/>
                </a:solidFill>
                <a:highlight>
                  <a:srgbClr val="66D2D2"/>
                </a:highlight>
                <a:latin typeface="Archivo Black"/>
                <a:ea typeface="Archivo Black"/>
                <a:cs typeface="Archivo Black"/>
                <a:sym typeface="Archivo Black"/>
              </a:rPr>
              <a:t>18</a:t>
            </a:r>
            <a:endParaRPr>
              <a:solidFill>
                <a:srgbClr val="FFFFFF"/>
              </a:solidFill>
              <a:highlight>
                <a:srgbClr val="66D2D2"/>
              </a:highlight>
            </a:endParaRPr>
          </a:p>
        </p:txBody>
      </p:sp>
      <p:sp>
        <p:nvSpPr>
          <p:cNvPr id="436" name="Google Shape;436;g72ae7f88ce_12_13"/>
          <p:cNvSpPr txBox="1"/>
          <p:nvPr/>
        </p:nvSpPr>
        <p:spPr>
          <a:xfrm>
            <a:off x="3882463" y="323850"/>
            <a:ext cx="105231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FOR YOUR ATTENTION !</a:t>
            </a:r>
            <a:endParaRPr sz="10000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37" name="Google Shape;437;g72ae7f88ce_1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346" y="5405766"/>
            <a:ext cx="4357319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2ae7f88ce_2_198"/>
          <p:cNvSpPr/>
          <p:nvPr/>
        </p:nvSpPr>
        <p:spPr>
          <a:xfrm>
            <a:off x="533016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72ae7f88ce_2_198"/>
          <p:cNvSpPr/>
          <p:nvPr/>
        </p:nvSpPr>
        <p:spPr>
          <a:xfrm>
            <a:off x="1193178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72ae7f88ce_2_198"/>
          <p:cNvSpPr txBox="1"/>
          <p:nvPr/>
        </p:nvSpPr>
        <p:spPr>
          <a:xfrm>
            <a:off x="861000" y="2010533"/>
            <a:ext cx="47988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TEAM</a:t>
            </a:r>
            <a:endParaRPr sz="6000"/>
          </a:p>
        </p:txBody>
      </p:sp>
      <p:sp>
        <p:nvSpPr>
          <p:cNvPr id="100" name="Google Shape;100;g72ae7f88ce_2_198"/>
          <p:cNvSpPr/>
          <p:nvPr/>
        </p:nvSpPr>
        <p:spPr>
          <a:xfrm>
            <a:off x="6689620" y="1041931"/>
            <a:ext cx="2012700" cy="17895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72ae7f88ce_2_198"/>
          <p:cNvSpPr/>
          <p:nvPr/>
        </p:nvSpPr>
        <p:spPr>
          <a:xfrm>
            <a:off x="14702801" y="1041931"/>
            <a:ext cx="2012700" cy="17895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g72ae7f88ce_2_198"/>
          <p:cNvPicPr preferRelativeResize="0"/>
          <p:nvPr/>
        </p:nvPicPr>
        <p:blipFill rotWithShape="1">
          <a:blip r:embed="rId3">
            <a:alphaModFix/>
          </a:blip>
          <a:srcRect l="10574" t="6033" r="15787" b="43684"/>
          <a:stretch/>
        </p:blipFill>
        <p:spPr>
          <a:xfrm>
            <a:off x="14990788" y="1308315"/>
            <a:ext cx="1957501" cy="1779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72ae7f88ce_2_198"/>
          <p:cNvSpPr/>
          <p:nvPr/>
        </p:nvSpPr>
        <p:spPr>
          <a:xfrm>
            <a:off x="10986733" y="965731"/>
            <a:ext cx="2012700" cy="17895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g72ae7f88ce_2_198"/>
          <p:cNvPicPr preferRelativeResize="0"/>
          <p:nvPr/>
        </p:nvPicPr>
        <p:blipFill rotWithShape="1">
          <a:blip r:embed="rId4">
            <a:alphaModFix/>
          </a:blip>
          <a:srcRect l="34766" t="34417" r="17509" b="33176"/>
          <a:stretch/>
        </p:blipFill>
        <p:spPr>
          <a:xfrm>
            <a:off x="11274719" y="1232115"/>
            <a:ext cx="1957499" cy="17799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g72ae7f88ce_2_198"/>
          <p:cNvGrpSpPr/>
          <p:nvPr/>
        </p:nvGrpSpPr>
        <p:grpSpPr>
          <a:xfrm>
            <a:off x="6689620" y="3483700"/>
            <a:ext cx="2773878" cy="890928"/>
            <a:chOff x="0" y="57167"/>
            <a:chExt cx="5008808" cy="1803497"/>
          </a:xfrm>
        </p:grpSpPr>
        <p:sp>
          <p:nvSpPr>
            <p:cNvPr id="106" name="Google Shape;106;g72ae7f88ce_2_198"/>
            <p:cNvSpPr txBox="1"/>
            <p:nvPr/>
          </p:nvSpPr>
          <p:spPr>
            <a:xfrm>
              <a:off x="8" y="57167"/>
              <a:ext cx="5008800" cy="10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Quentin Rocha-Pinto</a:t>
              </a:r>
              <a:endParaRPr>
                <a:solidFill>
                  <a:srgbClr val="004AAD"/>
                </a:solidFill>
              </a:endParaRPr>
            </a:p>
          </p:txBody>
        </p:sp>
        <p:sp>
          <p:nvSpPr>
            <p:cNvPr id="107" name="Google Shape;107;g72ae7f88ce_2_198"/>
            <p:cNvSpPr txBox="1"/>
            <p:nvPr/>
          </p:nvSpPr>
          <p:spPr>
            <a:xfrm>
              <a:off x="0" y="1267564"/>
              <a:ext cx="4055100" cy="5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4AAD"/>
                </a:solidFill>
              </a:endParaRPr>
            </a:p>
            <a:p>
              <a:pPr marL="0" marR="0" lvl="0" indent="0" algn="l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4AAD"/>
                </a:solidFill>
              </a:endParaRPr>
            </a:p>
          </p:txBody>
        </p:sp>
      </p:grpSp>
      <p:sp>
        <p:nvSpPr>
          <p:cNvPr id="108" name="Google Shape;108;g72ae7f88ce_2_198"/>
          <p:cNvSpPr txBox="1"/>
          <p:nvPr/>
        </p:nvSpPr>
        <p:spPr>
          <a:xfrm>
            <a:off x="14702801" y="3407492"/>
            <a:ext cx="22458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Pierre Lelièvre</a:t>
            </a:r>
            <a:endParaRPr>
              <a:solidFill>
                <a:srgbClr val="004AAD"/>
              </a:solidFill>
            </a:endParaRPr>
          </a:p>
        </p:txBody>
      </p:sp>
      <p:sp>
        <p:nvSpPr>
          <p:cNvPr id="109" name="Google Shape;109;g72ae7f88ce_2_198"/>
          <p:cNvSpPr txBox="1"/>
          <p:nvPr/>
        </p:nvSpPr>
        <p:spPr>
          <a:xfrm>
            <a:off x="10870208" y="3447142"/>
            <a:ext cx="22458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Diego Sanchez</a:t>
            </a:r>
            <a:endParaRPr sz="2999" b="1">
              <a:solidFill>
                <a:srgbClr val="004AAD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0" name="Google Shape;110;g72ae7f88ce_2_198"/>
          <p:cNvSpPr/>
          <p:nvPr/>
        </p:nvSpPr>
        <p:spPr>
          <a:xfrm>
            <a:off x="1323189" y="5825662"/>
            <a:ext cx="2055600" cy="19476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72ae7f88ce_2_198"/>
          <p:cNvSpPr/>
          <p:nvPr/>
        </p:nvSpPr>
        <p:spPr>
          <a:xfrm>
            <a:off x="5493297" y="5825662"/>
            <a:ext cx="2055600" cy="19476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g72ae7f88ce_2_198"/>
          <p:cNvPicPr preferRelativeResize="0"/>
          <p:nvPr/>
        </p:nvPicPr>
        <p:blipFill rotWithShape="1">
          <a:blip r:embed="rId3">
            <a:alphaModFix/>
          </a:blip>
          <a:srcRect l="10574" t="6033" r="15787" b="43684"/>
          <a:stretch/>
        </p:blipFill>
        <p:spPr>
          <a:xfrm>
            <a:off x="5787430" y="6115585"/>
            <a:ext cx="1999271" cy="19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72ae7f88ce_2_198"/>
          <p:cNvSpPr/>
          <p:nvPr/>
        </p:nvSpPr>
        <p:spPr>
          <a:xfrm>
            <a:off x="9663408" y="5825662"/>
            <a:ext cx="2055600" cy="19476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72ae7f88ce_2_198"/>
          <p:cNvSpPr txBox="1"/>
          <p:nvPr/>
        </p:nvSpPr>
        <p:spPr>
          <a:xfrm>
            <a:off x="1323189" y="8483186"/>
            <a:ext cx="2293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Karla Flatres</a:t>
            </a:r>
            <a:endParaRPr>
              <a:solidFill>
                <a:srgbClr val="004AAD"/>
              </a:solidFill>
            </a:endParaRPr>
          </a:p>
        </p:txBody>
      </p:sp>
      <p:sp>
        <p:nvSpPr>
          <p:cNvPr id="115" name="Google Shape;115;g72ae7f88ce_2_198"/>
          <p:cNvSpPr txBox="1"/>
          <p:nvPr/>
        </p:nvSpPr>
        <p:spPr>
          <a:xfrm>
            <a:off x="5493300" y="8483175"/>
            <a:ext cx="29322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Marc-Antoine Hervé</a:t>
            </a:r>
            <a:endParaRPr>
              <a:solidFill>
                <a:srgbClr val="004AAD"/>
              </a:solidFill>
            </a:endParaRPr>
          </a:p>
        </p:txBody>
      </p:sp>
      <p:grpSp>
        <p:nvGrpSpPr>
          <p:cNvPr id="116" name="Google Shape;116;g72ae7f88ce_2_198"/>
          <p:cNvGrpSpPr/>
          <p:nvPr/>
        </p:nvGrpSpPr>
        <p:grpSpPr>
          <a:xfrm>
            <a:off x="9663408" y="8483186"/>
            <a:ext cx="2293565" cy="969749"/>
            <a:chOff x="0" y="57150"/>
            <a:chExt cx="4055100" cy="1803514"/>
          </a:xfrm>
        </p:grpSpPr>
        <p:sp>
          <p:nvSpPr>
            <p:cNvPr id="117" name="Google Shape;117;g72ae7f88ce_2_198"/>
            <p:cNvSpPr txBox="1"/>
            <p:nvPr/>
          </p:nvSpPr>
          <p:spPr>
            <a:xfrm>
              <a:off x="0" y="57150"/>
              <a:ext cx="4055100" cy="10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Robinson </a:t>
              </a:r>
              <a:endParaRPr sz="2999" b="1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Mathieu</a:t>
              </a:r>
              <a:endParaRPr sz="2999" b="1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118" name="Google Shape;118;g72ae7f88ce_2_198"/>
            <p:cNvSpPr txBox="1"/>
            <p:nvPr/>
          </p:nvSpPr>
          <p:spPr>
            <a:xfrm>
              <a:off x="0" y="1267564"/>
              <a:ext cx="4055100" cy="5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4AAD"/>
                </a:solidFill>
              </a:endParaRPr>
            </a:p>
          </p:txBody>
        </p:sp>
      </p:grpSp>
      <p:pic>
        <p:nvPicPr>
          <p:cNvPr id="119" name="Google Shape;119;g72ae7f88ce_2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90800" y="1200575"/>
            <a:ext cx="1957500" cy="21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72ae7f88ce_2_198"/>
          <p:cNvPicPr preferRelativeResize="0"/>
          <p:nvPr/>
        </p:nvPicPr>
        <p:blipFill rotWithShape="1">
          <a:blip r:embed="rId6">
            <a:alphaModFix/>
          </a:blip>
          <a:srcRect b="46219"/>
          <a:stretch/>
        </p:blipFill>
        <p:spPr>
          <a:xfrm>
            <a:off x="11274750" y="1203300"/>
            <a:ext cx="1957500" cy="194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72ae7f88ce_2_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9100" y="6084225"/>
            <a:ext cx="1957500" cy="223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72ae7f88ce_2_198"/>
          <p:cNvPicPr preferRelativeResize="0"/>
          <p:nvPr/>
        </p:nvPicPr>
        <p:blipFill rotWithShape="1">
          <a:blip r:embed="rId8">
            <a:alphaModFix/>
          </a:blip>
          <a:srcRect l="24294" t="10166" r="24103" b="49840"/>
          <a:stretch/>
        </p:blipFill>
        <p:spPr>
          <a:xfrm>
            <a:off x="5751229" y="6115575"/>
            <a:ext cx="2012701" cy="233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72ae7f88ce_2_1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57525" y="6170250"/>
            <a:ext cx="1957500" cy="212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72ae7f88ce_2_1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5075" y="1210587"/>
            <a:ext cx="1723450" cy="22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72ae7f88ce_2_198"/>
          <p:cNvSpPr txBox="1"/>
          <p:nvPr/>
        </p:nvSpPr>
        <p:spPr>
          <a:xfrm>
            <a:off x="435500" y="9452925"/>
            <a:ext cx="40689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Valorisation / Documentation</a:t>
            </a:r>
            <a:endParaRPr sz="2400" i="1">
              <a:solidFill>
                <a:srgbClr val="004A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72ae7f88ce_2_198"/>
          <p:cNvSpPr txBox="1"/>
          <p:nvPr/>
        </p:nvSpPr>
        <p:spPr>
          <a:xfrm>
            <a:off x="4981224" y="9480500"/>
            <a:ext cx="36729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Algorithm / Documentation</a:t>
            </a:r>
            <a:endParaRPr sz="2400" i="1">
              <a:solidFill>
                <a:srgbClr val="004A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72ae7f88ce_2_198"/>
          <p:cNvSpPr txBox="1"/>
          <p:nvPr/>
        </p:nvSpPr>
        <p:spPr>
          <a:xfrm>
            <a:off x="9298350" y="9452925"/>
            <a:ext cx="40689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Algorithm / Application Code</a:t>
            </a:r>
            <a:endParaRPr sz="2400" i="1">
              <a:solidFill>
                <a:srgbClr val="004A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72ae7f88ce_2_198"/>
          <p:cNvSpPr txBox="1"/>
          <p:nvPr/>
        </p:nvSpPr>
        <p:spPr>
          <a:xfrm>
            <a:off x="10610022" y="4380275"/>
            <a:ext cx="2932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Valorisation / Server</a:t>
            </a:r>
            <a:endParaRPr sz="2400" i="1">
              <a:solidFill>
                <a:srgbClr val="004A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72ae7f88ce_2_198"/>
          <p:cNvSpPr txBox="1"/>
          <p:nvPr/>
        </p:nvSpPr>
        <p:spPr>
          <a:xfrm>
            <a:off x="14515925" y="4297575"/>
            <a:ext cx="33312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Project Manager / </a:t>
            </a:r>
            <a:endParaRPr sz="2400" i="1">
              <a:solidFill>
                <a:srgbClr val="004AA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Every field of the project</a:t>
            </a:r>
            <a:endParaRPr sz="2400" i="1">
              <a:solidFill>
                <a:srgbClr val="004A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72ae7f88ce_2_198"/>
          <p:cNvSpPr txBox="1"/>
          <p:nvPr/>
        </p:nvSpPr>
        <p:spPr>
          <a:xfrm>
            <a:off x="6042113" y="4373775"/>
            <a:ext cx="40689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Algorithm / Application Code</a:t>
            </a:r>
            <a:endParaRPr sz="2400" i="1">
              <a:solidFill>
                <a:srgbClr val="004A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72ae7f88ce_2_19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560413" y="840752"/>
            <a:ext cx="1366300" cy="32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72ae7f88ce_2_19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07877" y="5684827"/>
            <a:ext cx="1366300" cy="32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72ae7f88ce_2_19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17451" y="5694089"/>
            <a:ext cx="1366300" cy="32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72ae7f88ce_2_19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2501" y="5661714"/>
            <a:ext cx="1366300" cy="32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72ae7f88ce_2_19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76251" y="911302"/>
            <a:ext cx="1366300" cy="32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72ae7f88ce_2_19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311176" y="911302"/>
            <a:ext cx="1366300" cy="32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72ae7f88ce_2_19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618475" y="5825659"/>
            <a:ext cx="3672900" cy="361167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72ae7f88ce_2_198"/>
          <p:cNvSpPr txBox="1"/>
          <p:nvPr/>
        </p:nvSpPr>
        <p:spPr>
          <a:xfrm>
            <a:off x="16658769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>
              <a:solidFill>
                <a:srgbClr val="004AA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2ae7f88ce_0_177"/>
          <p:cNvSpPr/>
          <p:nvPr/>
        </p:nvSpPr>
        <p:spPr>
          <a:xfrm>
            <a:off x="3375" y="0"/>
            <a:ext cx="7174800" cy="10287000"/>
          </a:xfrm>
          <a:prstGeom prst="rect">
            <a:avLst/>
          </a:prstGeom>
          <a:solidFill>
            <a:srgbClr val="004AA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2ae7f88ce_0_177"/>
          <p:cNvSpPr txBox="1"/>
          <p:nvPr/>
        </p:nvSpPr>
        <p:spPr>
          <a:xfrm>
            <a:off x="1455384" y="4469303"/>
            <a:ext cx="44232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Summary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5" name="Google Shape;145;g72ae7f88ce_0_177"/>
          <p:cNvSpPr/>
          <p:nvPr/>
        </p:nvSpPr>
        <p:spPr>
          <a:xfrm>
            <a:off x="8271525" y="4334202"/>
            <a:ext cx="1745400" cy="14025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2ae7f88ce_0_177"/>
          <p:cNvSpPr/>
          <p:nvPr/>
        </p:nvSpPr>
        <p:spPr>
          <a:xfrm>
            <a:off x="8271473" y="7060088"/>
            <a:ext cx="1745400" cy="15354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72ae7f88ce_0_177"/>
          <p:cNvSpPr txBox="1"/>
          <p:nvPr/>
        </p:nvSpPr>
        <p:spPr>
          <a:xfrm>
            <a:off x="8119120" y="1999754"/>
            <a:ext cx="17454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sp>
        <p:nvSpPr>
          <p:cNvPr id="148" name="Google Shape;148;g72ae7f88ce_0_177"/>
          <p:cNvSpPr txBox="1"/>
          <p:nvPr/>
        </p:nvSpPr>
        <p:spPr>
          <a:xfrm>
            <a:off x="8271470" y="7461205"/>
            <a:ext cx="17454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/>
          </a:p>
        </p:txBody>
      </p:sp>
      <p:sp>
        <p:nvSpPr>
          <p:cNvPr id="149" name="Google Shape;149;g72ae7f88ce_0_177"/>
          <p:cNvSpPr txBox="1"/>
          <p:nvPr/>
        </p:nvSpPr>
        <p:spPr>
          <a:xfrm>
            <a:off x="8428826" y="4683899"/>
            <a:ext cx="1430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/>
          </a:p>
        </p:txBody>
      </p:sp>
      <p:sp>
        <p:nvSpPr>
          <p:cNvPr id="150" name="Google Shape;150;g72ae7f88ce_0_177"/>
          <p:cNvSpPr txBox="1"/>
          <p:nvPr/>
        </p:nvSpPr>
        <p:spPr>
          <a:xfrm>
            <a:off x="10504761" y="2027313"/>
            <a:ext cx="8083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4AAD"/>
                </a:solidFill>
                <a:latin typeface="Ubuntu"/>
                <a:ea typeface="Ubuntu"/>
                <a:cs typeface="Ubuntu"/>
                <a:sym typeface="Ubuntu"/>
              </a:rPr>
              <a:t>Introduction - Objectives </a:t>
            </a:r>
            <a:endParaRPr sz="3600" b="1">
              <a:solidFill>
                <a:srgbClr val="004AA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" name="Google Shape;151;g72ae7f88ce_0_177"/>
          <p:cNvSpPr txBox="1"/>
          <p:nvPr/>
        </p:nvSpPr>
        <p:spPr>
          <a:xfrm>
            <a:off x="10412637" y="4737290"/>
            <a:ext cx="6120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1">
                <a:solidFill>
                  <a:srgbClr val="004AAD"/>
                </a:solidFill>
                <a:latin typeface="Ubuntu"/>
                <a:ea typeface="Ubuntu"/>
                <a:cs typeface="Ubuntu"/>
                <a:sym typeface="Ubuntu"/>
              </a:rPr>
              <a:t>The Solution we propose</a:t>
            </a:r>
            <a:endParaRPr sz="3600" b="1">
              <a:solidFill>
                <a:srgbClr val="004AA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E6C1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" name="Google Shape;152;g72ae7f88ce_0_177"/>
          <p:cNvSpPr/>
          <p:nvPr/>
        </p:nvSpPr>
        <p:spPr>
          <a:xfrm>
            <a:off x="8271525" y="1482950"/>
            <a:ext cx="1745400" cy="14025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72ae7f88ce_0_177"/>
          <p:cNvSpPr txBox="1"/>
          <p:nvPr/>
        </p:nvSpPr>
        <p:spPr>
          <a:xfrm>
            <a:off x="8271520" y="1798204"/>
            <a:ext cx="17454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sp>
        <p:nvSpPr>
          <p:cNvPr id="154" name="Google Shape;154;g72ae7f88ce_0_177"/>
          <p:cNvSpPr txBox="1"/>
          <p:nvPr/>
        </p:nvSpPr>
        <p:spPr>
          <a:xfrm>
            <a:off x="10412624" y="7461207"/>
            <a:ext cx="700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4AAD"/>
                </a:solidFill>
                <a:latin typeface="Ubuntu"/>
                <a:ea typeface="Ubuntu"/>
                <a:cs typeface="Ubuntu"/>
                <a:sym typeface="Ubuntu"/>
              </a:rPr>
              <a:t>Conclusion - </a:t>
            </a:r>
            <a:endParaRPr sz="3600" b="1">
              <a:solidFill>
                <a:srgbClr val="004AA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4AAD"/>
                </a:solidFill>
                <a:latin typeface="Ubuntu"/>
                <a:ea typeface="Ubuntu"/>
                <a:cs typeface="Ubuntu"/>
                <a:sym typeface="Ubuntu"/>
              </a:rPr>
              <a:t>Future of the Project</a:t>
            </a:r>
            <a:endParaRPr sz="3600" b="1">
              <a:solidFill>
                <a:srgbClr val="004AA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5" name="Google Shape;155;g72ae7f88ce_0_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101" y="6919077"/>
            <a:ext cx="1366300" cy="32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72ae7f88ce_0_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7963" y="1354752"/>
            <a:ext cx="1366300" cy="32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72ae7f88ce_0_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7676" y="4192227"/>
            <a:ext cx="1366300" cy="32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72ae7f88ce_0_177"/>
          <p:cNvSpPr/>
          <p:nvPr/>
        </p:nvSpPr>
        <p:spPr>
          <a:xfrm>
            <a:off x="11133516" y="6300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72ae7f88ce_0_177"/>
          <p:cNvSpPr/>
          <p:nvPr/>
        </p:nvSpPr>
        <p:spPr>
          <a:xfrm>
            <a:off x="11793678" y="6300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72ae7f88ce_0_177"/>
          <p:cNvSpPr/>
          <p:nvPr/>
        </p:nvSpPr>
        <p:spPr>
          <a:xfrm>
            <a:off x="380616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72ae7f88ce_0_177"/>
          <p:cNvSpPr/>
          <p:nvPr/>
        </p:nvSpPr>
        <p:spPr>
          <a:xfrm>
            <a:off x="1040778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72ae7f88ce_0_177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highlight>
                  <a:srgbClr val="FFFFFF"/>
                </a:highlight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>
              <a:solidFill>
                <a:srgbClr val="004AA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g72ae7f88ce_2_7"/>
          <p:cNvGrpSpPr/>
          <p:nvPr/>
        </p:nvGrpSpPr>
        <p:grpSpPr>
          <a:xfrm>
            <a:off x="11014375" y="1121575"/>
            <a:ext cx="6629401" cy="2116769"/>
            <a:chOff x="-713146" y="123833"/>
            <a:chExt cx="8839200" cy="2822360"/>
          </a:xfrm>
        </p:grpSpPr>
        <p:sp>
          <p:nvSpPr>
            <p:cNvPr id="168" name="Google Shape;168;g72ae7f88ce_2_7"/>
            <p:cNvSpPr txBox="1"/>
            <p:nvPr/>
          </p:nvSpPr>
          <p:spPr>
            <a:xfrm>
              <a:off x="-713146" y="123833"/>
              <a:ext cx="8839200" cy="14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1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Introduction</a:t>
              </a:r>
              <a:endParaRPr/>
            </a:p>
          </p:txBody>
        </p:sp>
        <p:sp>
          <p:nvSpPr>
            <p:cNvPr id="169" name="Google Shape;169;g72ae7f88ce_2_7"/>
            <p:cNvSpPr txBox="1"/>
            <p:nvPr/>
          </p:nvSpPr>
          <p:spPr>
            <a:xfrm>
              <a:off x="0" y="1716274"/>
              <a:ext cx="7613421" cy="1229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39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g72ae7f88ce_2_7"/>
          <p:cNvSpPr/>
          <p:nvPr/>
        </p:nvSpPr>
        <p:spPr>
          <a:xfrm>
            <a:off x="0" y="1283911"/>
            <a:ext cx="10818763" cy="7974389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g72ae7f88ce_2_7"/>
          <p:cNvGrpSpPr/>
          <p:nvPr/>
        </p:nvGrpSpPr>
        <p:grpSpPr>
          <a:xfrm>
            <a:off x="1028700" y="2571198"/>
            <a:ext cx="9002588" cy="5712176"/>
            <a:chOff x="0" y="76200"/>
            <a:chExt cx="12003450" cy="7616235"/>
          </a:xfrm>
        </p:grpSpPr>
        <p:sp>
          <p:nvSpPr>
            <p:cNvPr id="172" name="Google Shape;172;g72ae7f88ce_2_7"/>
            <p:cNvSpPr txBox="1"/>
            <p:nvPr/>
          </p:nvSpPr>
          <p:spPr>
            <a:xfrm>
              <a:off x="0" y="2471216"/>
              <a:ext cx="12003450" cy="8367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g72ae7f88ce_2_7"/>
            <p:cNvSpPr txBox="1"/>
            <p:nvPr/>
          </p:nvSpPr>
          <p:spPr>
            <a:xfrm>
              <a:off x="0" y="5503098"/>
              <a:ext cx="12003450" cy="8367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g72ae7f88ce_2_7"/>
            <p:cNvSpPr txBox="1"/>
            <p:nvPr/>
          </p:nvSpPr>
          <p:spPr>
            <a:xfrm>
              <a:off x="0" y="6462516"/>
              <a:ext cx="12003450" cy="1229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g72ae7f88ce_2_7"/>
            <p:cNvSpPr txBox="1"/>
            <p:nvPr/>
          </p:nvSpPr>
          <p:spPr>
            <a:xfrm>
              <a:off x="0" y="76200"/>
              <a:ext cx="12003450" cy="8367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u="sng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 liberal nurse:</a:t>
              </a:r>
              <a:r>
                <a:rPr lang="en-US" sz="4500" b="1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</a:t>
              </a:r>
              <a:endParaRPr/>
            </a:p>
          </p:txBody>
        </p:sp>
        <p:sp>
          <p:nvSpPr>
            <p:cNvPr id="176" name="Google Shape;176;g72ae7f88ce_2_7"/>
            <p:cNvSpPr txBox="1"/>
            <p:nvPr/>
          </p:nvSpPr>
          <p:spPr>
            <a:xfrm>
              <a:off x="0" y="1035618"/>
              <a:ext cx="12003450" cy="59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" name="Google Shape;177;g72ae7f88ce_2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2628" y="1028700"/>
            <a:ext cx="2126760" cy="5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72ae7f88ce_2_7"/>
          <p:cNvSpPr/>
          <p:nvPr/>
        </p:nvSpPr>
        <p:spPr>
          <a:xfrm>
            <a:off x="304416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72ae7f88ce_2_7"/>
          <p:cNvSpPr/>
          <p:nvPr/>
        </p:nvSpPr>
        <p:spPr>
          <a:xfrm>
            <a:off x="964578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72ae7f88ce_2_7"/>
          <p:cNvSpPr txBox="1"/>
          <p:nvPr/>
        </p:nvSpPr>
        <p:spPr>
          <a:xfrm>
            <a:off x="659775" y="4156375"/>
            <a:ext cx="9002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chivo Black"/>
              <a:buChar char="●"/>
            </a:pPr>
            <a:r>
              <a:rPr lang="en-US" sz="27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Visits 25 to 30 patients within 6 hours</a:t>
            </a:r>
            <a:endParaRPr sz="27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457200" lvl="0" indent="0" algn="l" rtl="0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457200" lvl="0" indent="-400050" algn="l" rtl="0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chivo Black"/>
              <a:buChar char="●"/>
            </a:pPr>
            <a:r>
              <a:rPr lang="en-US" sz="27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Drives for about 150 km</a:t>
            </a:r>
            <a:endParaRPr sz="27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457200" lvl="0" indent="0" algn="l" rtl="0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457200" lvl="0" indent="-400050" algn="l" rtl="0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chivo Black"/>
              <a:buChar char="●"/>
            </a:pPr>
            <a:r>
              <a:rPr lang="en-US" sz="27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Driving accounts for roughly 30% of her time</a:t>
            </a:r>
            <a:endParaRPr sz="27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81" name="Google Shape;181;g72ae7f88ce_2_7"/>
          <p:cNvSpPr/>
          <p:nvPr/>
        </p:nvSpPr>
        <p:spPr>
          <a:xfrm>
            <a:off x="12733325" y="4610100"/>
            <a:ext cx="5201400" cy="4648200"/>
          </a:xfrm>
          <a:prstGeom prst="rect">
            <a:avLst/>
          </a:prstGeom>
          <a:solidFill>
            <a:srgbClr val="004AAD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g72ae7f88ce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4375" y="3889025"/>
            <a:ext cx="5486400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72ae7f88ce_2_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62463" y="1121587"/>
            <a:ext cx="5102575" cy="51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72ae7f88ce_2_7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highlight>
                  <a:srgbClr val="FFFFFF"/>
                </a:highlight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endParaRPr>
              <a:solidFill>
                <a:srgbClr val="004AA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2ae7f88ce_0_150"/>
          <p:cNvSpPr/>
          <p:nvPr/>
        </p:nvSpPr>
        <p:spPr>
          <a:xfrm>
            <a:off x="456816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72ae7f88ce_0_150"/>
          <p:cNvSpPr/>
          <p:nvPr/>
        </p:nvSpPr>
        <p:spPr>
          <a:xfrm>
            <a:off x="1116978" y="2929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2ae7f88ce_0_150"/>
          <p:cNvSpPr/>
          <p:nvPr/>
        </p:nvSpPr>
        <p:spPr>
          <a:xfrm>
            <a:off x="1075650" y="1283900"/>
            <a:ext cx="16136700" cy="79743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g72ae7f88ce_0_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3" y="1028700"/>
            <a:ext cx="2126760" cy="5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72ae7f88ce_0_150"/>
          <p:cNvSpPr txBox="1"/>
          <p:nvPr/>
        </p:nvSpPr>
        <p:spPr>
          <a:xfrm>
            <a:off x="2419650" y="2674475"/>
            <a:ext cx="13296300" cy="59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u="sng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: </a:t>
            </a:r>
            <a:endParaRPr sz="9600" u="sng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How to give liberals more time ?</a:t>
            </a:r>
            <a:endParaRPr sz="960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94" name="Google Shape;194;g72ae7f88ce_0_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0252" y="8997650"/>
            <a:ext cx="2126760" cy="5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72ae7f88ce_0_150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FFFFFF"/>
                </a:solidFill>
                <a:highlight>
                  <a:srgbClr val="004AAD"/>
                </a:highlight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  <a:endParaRPr>
              <a:solidFill>
                <a:srgbClr val="FFFFFF"/>
              </a:solidFill>
              <a:highlight>
                <a:srgbClr val="004AAD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/>
          <p:nvPr/>
        </p:nvSpPr>
        <p:spPr>
          <a:xfrm>
            <a:off x="1028700" y="1093975"/>
            <a:ext cx="15774975" cy="104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OBJECTIVES</a:t>
            </a:r>
            <a:endParaRPr>
              <a:solidFill>
                <a:srgbClr val="004AAD"/>
              </a:solidFill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3615600" y="3898925"/>
            <a:ext cx="4880100" cy="41595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/>
          <p:nvPr/>
        </p:nvSpPr>
        <p:spPr>
          <a:xfrm>
            <a:off x="456816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1116978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"/>
          <p:cNvSpPr txBox="1"/>
          <p:nvPr/>
        </p:nvSpPr>
        <p:spPr>
          <a:xfrm>
            <a:off x="3652650" y="4317875"/>
            <a:ext cx="4880100" cy="3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OPTIMIZE LIBERALS' SCHEDULE</a:t>
            </a:r>
            <a:endParaRPr sz="72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12233129" y="6646975"/>
            <a:ext cx="3632400" cy="27282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5"/>
          <p:cNvSpPr txBox="1"/>
          <p:nvPr/>
        </p:nvSpPr>
        <p:spPr>
          <a:xfrm>
            <a:off x="10272325" y="8681313"/>
            <a:ext cx="36324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"/>
          <p:cNvSpPr txBox="1"/>
          <p:nvPr/>
        </p:nvSpPr>
        <p:spPr>
          <a:xfrm>
            <a:off x="12261650" y="6938424"/>
            <a:ext cx="3632400" cy="2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TURN IT INTO AN </a:t>
            </a:r>
            <a:r>
              <a:rPr lang="en-US" sz="42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APPLICATION</a:t>
            </a:r>
            <a:endParaRPr sz="42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12233116" y="2476575"/>
            <a:ext cx="3632400" cy="27282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10272313" y="4510913"/>
            <a:ext cx="36324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"/>
          <p:cNvSpPr txBox="1"/>
          <p:nvPr/>
        </p:nvSpPr>
        <p:spPr>
          <a:xfrm>
            <a:off x="12261637" y="2768024"/>
            <a:ext cx="3632400" cy="2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IMPLEMENT OUR OWN </a:t>
            </a:r>
            <a:r>
              <a:rPr lang="en-US" sz="47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ALGORITHM</a:t>
            </a:r>
            <a:endParaRPr sz="47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1" name="Google Shape;2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5091" y="3531078"/>
            <a:ext cx="3893875" cy="93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9953" y="6385580"/>
            <a:ext cx="2541650" cy="60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9002" y="2204730"/>
            <a:ext cx="2541650" cy="6099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highlight>
                  <a:srgbClr val="FFFFFF"/>
                </a:highlight>
                <a:latin typeface="Archivo Black"/>
                <a:ea typeface="Archivo Black"/>
                <a:cs typeface="Archivo Black"/>
                <a:sym typeface="Archivo Black"/>
              </a:rPr>
              <a:t>6</a:t>
            </a:r>
            <a:endParaRPr>
              <a:solidFill>
                <a:srgbClr val="004AA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292cff100_1_3"/>
          <p:cNvSpPr/>
          <p:nvPr/>
        </p:nvSpPr>
        <p:spPr>
          <a:xfrm>
            <a:off x="11582300" y="2154150"/>
            <a:ext cx="5208600" cy="27711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7292cff100_1_3"/>
          <p:cNvSpPr/>
          <p:nvPr/>
        </p:nvSpPr>
        <p:spPr>
          <a:xfrm>
            <a:off x="456816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7292cff100_1_3"/>
          <p:cNvSpPr/>
          <p:nvPr/>
        </p:nvSpPr>
        <p:spPr>
          <a:xfrm>
            <a:off x="1116978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004AAD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g7292cff100_1_3"/>
          <p:cNvGrpSpPr/>
          <p:nvPr/>
        </p:nvGrpSpPr>
        <p:grpSpPr>
          <a:xfrm>
            <a:off x="266700" y="816769"/>
            <a:ext cx="14510700" cy="1958493"/>
            <a:chOff x="0" y="123825"/>
            <a:chExt cx="19347600" cy="2611324"/>
          </a:xfrm>
        </p:grpSpPr>
        <p:sp>
          <p:nvSpPr>
            <p:cNvPr id="223" name="Google Shape;223;g7292cff100_1_3"/>
            <p:cNvSpPr txBox="1"/>
            <p:nvPr/>
          </p:nvSpPr>
          <p:spPr>
            <a:xfrm>
              <a:off x="0" y="123825"/>
              <a:ext cx="11422800" cy="13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1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People affected</a:t>
              </a:r>
              <a:endParaRPr>
                <a:solidFill>
                  <a:srgbClr val="004AAD"/>
                </a:solidFill>
              </a:endParaRPr>
            </a:p>
          </p:txBody>
        </p:sp>
        <p:sp>
          <p:nvSpPr>
            <p:cNvPr id="224" name="Google Shape;224;g7292cff100_1_3"/>
            <p:cNvSpPr txBox="1"/>
            <p:nvPr/>
          </p:nvSpPr>
          <p:spPr>
            <a:xfrm>
              <a:off x="7924800" y="1668649"/>
              <a:ext cx="11422800" cy="106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by our work</a:t>
              </a:r>
              <a:endParaRPr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225" name="Google Shape;225;g7292cff100_1_3"/>
          <p:cNvSpPr/>
          <p:nvPr/>
        </p:nvSpPr>
        <p:spPr>
          <a:xfrm>
            <a:off x="3241525" y="3238575"/>
            <a:ext cx="3816000" cy="27282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7292cff100_1_3"/>
          <p:cNvSpPr txBox="1"/>
          <p:nvPr/>
        </p:nvSpPr>
        <p:spPr>
          <a:xfrm>
            <a:off x="2053841" y="2744787"/>
            <a:ext cx="20859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7292cff100_1_3"/>
          <p:cNvSpPr txBox="1"/>
          <p:nvPr/>
        </p:nvSpPr>
        <p:spPr>
          <a:xfrm>
            <a:off x="3270024" y="3758625"/>
            <a:ext cx="3816000" cy="2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LIBERAL PROFESSIONS</a:t>
            </a:r>
            <a:endParaRPr sz="42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" name="Google Shape;228;g7292cff100_1_3"/>
          <p:cNvSpPr txBox="1"/>
          <p:nvPr/>
        </p:nvSpPr>
        <p:spPr>
          <a:xfrm rot="10800000">
            <a:off x="8334797" y="8840787"/>
            <a:ext cx="20859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7292cff100_1_3"/>
          <p:cNvSpPr txBox="1"/>
          <p:nvPr/>
        </p:nvSpPr>
        <p:spPr>
          <a:xfrm>
            <a:off x="1509313" y="5272913"/>
            <a:ext cx="36324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7292cff100_1_3"/>
          <p:cNvSpPr/>
          <p:nvPr/>
        </p:nvSpPr>
        <p:spPr>
          <a:xfrm>
            <a:off x="5832316" y="6515175"/>
            <a:ext cx="3632400" cy="27282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7292cff100_1_3"/>
          <p:cNvSpPr txBox="1"/>
          <p:nvPr/>
        </p:nvSpPr>
        <p:spPr>
          <a:xfrm>
            <a:off x="5319313" y="8549513"/>
            <a:ext cx="36324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7292cff100_1_3"/>
          <p:cNvSpPr txBox="1"/>
          <p:nvPr/>
        </p:nvSpPr>
        <p:spPr>
          <a:xfrm>
            <a:off x="5860837" y="6959024"/>
            <a:ext cx="3632400" cy="2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ENVIRONMENT</a:t>
            </a:r>
            <a:endParaRPr sz="3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" name="Google Shape;233;g7292cff100_1_3"/>
          <p:cNvSpPr/>
          <p:nvPr/>
        </p:nvSpPr>
        <p:spPr>
          <a:xfrm>
            <a:off x="1031716" y="6515175"/>
            <a:ext cx="3632400" cy="27282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7292cff100_1_3"/>
          <p:cNvSpPr txBox="1"/>
          <p:nvPr/>
        </p:nvSpPr>
        <p:spPr>
          <a:xfrm>
            <a:off x="1060237" y="6806624"/>
            <a:ext cx="3632400" cy="2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CLIENTS AND PATIENTS</a:t>
            </a:r>
            <a:endParaRPr sz="42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" name="Google Shape;235;g7292cff100_1_3"/>
          <p:cNvSpPr txBox="1"/>
          <p:nvPr/>
        </p:nvSpPr>
        <p:spPr>
          <a:xfrm rot="10800000">
            <a:off x="3534197" y="8840787"/>
            <a:ext cx="20859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g7292cff100_1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375" y="2983230"/>
            <a:ext cx="2541650" cy="60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7292cff100_1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0525" y="6249980"/>
            <a:ext cx="2541650" cy="60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7292cff100_1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25" y="6233905"/>
            <a:ext cx="2541650" cy="60998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7292cff100_1_3"/>
          <p:cNvSpPr/>
          <p:nvPr/>
        </p:nvSpPr>
        <p:spPr>
          <a:xfrm>
            <a:off x="11679400" y="5921900"/>
            <a:ext cx="4969500" cy="2982000"/>
          </a:xfrm>
          <a:prstGeom prst="rect">
            <a:avLst/>
          </a:prstGeom>
          <a:solidFill>
            <a:srgbClr val="66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g7292cff100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0900" y="2462550"/>
            <a:ext cx="5208599" cy="277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7292cff100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7100" y="6250348"/>
            <a:ext cx="4814900" cy="318748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7292cff100_1_3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004AAD"/>
                </a:solidFill>
                <a:highlight>
                  <a:srgbClr val="FFFFFF"/>
                </a:highlight>
                <a:latin typeface="Archivo Black"/>
                <a:ea typeface="Archivo Black"/>
                <a:cs typeface="Archivo Black"/>
                <a:sym typeface="Archivo Black"/>
              </a:rPr>
              <a:t>7</a:t>
            </a:r>
            <a:endParaRPr>
              <a:solidFill>
                <a:srgbClr val="004AA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7292cff100_1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750" y="1283925"/>
            <a:ext cx="10303200" cy="79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7292cff100_1_246"/>
          <p:cNvSpPr/>
          <p:nvPr/>
        </p:nvSpPr>
        <p:spPr>
          <a:xfrm>
            <a:off x="380616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7292cff100_1_246"/>
          <p:cNvSpPr/>
          <p:nvPr/>
        </p:nvSpPr>
        <p:spPr>
          <a:xfrm>
            <a:off x="1040778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g7292cff100_1_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300" y="1028700"/>
            <a:ext cx="2126760" cy="5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7292cff100_1_246"/>
          <p:cNvSpPr txBox="1"/>
          <p:nvPr/>
        </p:nvSpPr>
        <p:spPr>
          <a:xfrm>
            <a:off x="11920575" y="2180191"/>
            <a:ext cx="5808000" cy="59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solution we propose</a:t>
            </a:r>
            <a:endParaRPr sz="96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52" name="Google Shape;252;g7292cff100_1_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8375" y="9020250"/>
            <a:ext cx="2126760" cy="5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7292cff100_1_246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FFFFFF"/>
                </a:solidFill>
                <a:highlight>
                  <a:srgbClr val="004AAD"/>
                </a:highlight>
                <a:latin typeface="Archivo Black"/>
                <a:ea typeface="Archivo Black"/>
                <a:cs typeface="Archivo Black"/>
                <a:sym typeface="Archivo Black"/>
              </a:rPr>
              <a:t>8</a:t>
            </a:r>
            <a:endParaRPr>
              <a:solidFill>
                <a:srgbClr val="FFFFFF"/>
              </a:solidFill>
              <a:highlight>
                <a:srgbClr val="004AAD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7292cff100_1_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1028700"/>
            <a:ext cx="2126760" cy="51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7292cff100_1_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4300" y="9218141"/>
            <a:ext cx="2126760" cy="5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7292cff100_1_285"/>
          <p:cNvSpPr txBox="1"/>
          <p:nvPr/>
        </p:nvSpPr>
        <p:spPr>
          <a:xfrm>
            <a:off x="659775" y="1955713"/>
            <a:ext cx="8916300" cy="4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 algorithm solving the Traveling Salesman Problem with Time Windows</a:t>
            </a:r>
            <a:endParaRPr sz="7200"/>
          </a:p>
        </p:txBody>
      </p:sp>
      <p:pic>
        <p:nvPicPr>
          <p:cNvPr id="261" name="Google Shape;261;g7292cff100_1_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8400" y="2164175"/>
            <a:ext cx="6874200" cy="59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7292cff100_1_285"/>
          <p:cNvSpPr txBox="1"/>
          <p:nvPr/>
        </p:nvSpPr>
        <p:spPr>
          <a:xfrm>
            <a:off x="16671444" y="9506023"/>
            <a:ext cx="102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>
                <a:solidFill>
                  <a:srgbClr val="FFFFFF"/>
                </a:solidFill>
                <a:highlight>
                  <a:srgbClr val="004AAD"/>
                </a:highlight>
                <a:latin typeface="Archivo Black"/>
                <a:ea typeface="Archivo Black"/>
                <a:cs typeface="Archivo Black"/>
                <a:sym typeface="Archivo Black"/>
              </a:rPr>
              <a:t>9</a:t>
            </a:r>
            <a:endParaRPr>
              <a:solidFill>
                <a:srgbClr val="FFFFFF"/>
              </a:solidFill>
              <a:highlight>
                <a:srgbClr val="004AAD"/>
              </a:highlight>
            </a:endParaRPr>
          </a:p>
        </p:txBody>
      </p:sp>
      <p:sp>
        <p:nvSpPr>
          <p:cNvPr id="263" name="Google Shape;263;g7292cff100_1_285"/>
          <p:cNvSpPr/>
          <p:nvPr/>
        </p:nvSpPr>
        <p:spPr>
          <a:xfrm>
            <a:off x="380616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7292cff100_1_285"/>
          <p:cNvSpPr/>
          <p:nvPr/>
        </p:nvSpPr>
        <p:spPr>
          <a:xfrm>
            <a:off x="1040778" y="369156"/>
            <a:ext cx="467091" cy="489377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407</Words>
  <Application>Microsoft Office PowerPoint</Application>
  <PresentationFormat>Personnalisé</PresentationFormat>
  <Paragraphs>131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Calibri</vt:lpstr>
      <vt:lpstr>Archivo Black</vt:lpstr>
      <vt:lpstr>Ubuntu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</dc:creator>
  <cp:lastModifiedBy>Pierre Lelievre</cp:lastModifiedBy>
  <cp:revision>2</cp:revision>
  <dcterms:created xsi:type="dcterms:W3CDTF">2006-08-16T00:00:00Z</dcterms:created>
  <dcterms:modified xsi:type="dcterms:W3CDTF">2020-04-05T00:28:01Z</dcterms:modified>
</cp:coreProperties>
</file>